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80" r:id="rId4"/>
    <p:sldId id="259" r:id="rId5"/>
    <p:sldId id="278" r:id="rId6"/>
    <p:sldId id="261" r:id="rId7"/>
    <p:sldId id="283" r:id="rId8"/>
    <p:sldId id="285" r:id="rId9"/>
    <p:sldId id="287" r:id="rId10"/>
    <p:sldId id="269" r:id="rId11"/>
    <p:sldId id="268" r:id="rId12"/>
    <p:sldId id="274" r:id="rId13"/>
    <p:sldId id="275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69409-122D-4F7C-898A-185CCBA0A288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7ECA2-71F1-4D72-9F10-2AA9AF06227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3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FFF1679-83E0-4571-98D7-4BB535B5F505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73470085-7306-4A77-83D1-DD106951F505}" type="datetimeFigureOut">
              <a:rPr lang="sl-SI" smtClean="0"/>
              <a:pPr/>
              <a:t>29. 03. 2023</a:t>
            </a:fld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14CC8BC-9ED3-4A45-B513-4328098215C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54200" y="2057401"/>
            <a:ext cx="5446713" cy="2362200"/>
          </a:xfrm>
        </p:spPr>
        <p:txBody>
          <a:bodyPr/>
          <a:lstStyle/>
          <a:p>
            <a:r>
              <a:rPr lang="sl-SI" sz="4400" b="1" dirty="0">
                <a:solidFill>
                  <a:srgbClr val="002060"/>
                </a:solidFill>
                <a:latin typeface="BlairMdITC TT Medium"/>
              </a:rPr>
              <a:t>Homeopatska sekcija </a:t>
            </a:r>
            <a:br>
              <a:rPr lang="sl-SI" sz="4400" b="1" dirty="0">
                <a:solidFill>
                  <a:srgbClr val="002060"/>
                </a:solidFill>
                <a:latin typeface="BlairMdITC TT Medium"/>
              </a:rPr>
            </a:br>
            <a:r>
              <a:rPr lang="sl-SI" sz="4400" b="1" dirty="0">
                <a:solidFill>
                  <a:srgbClr val="002060"/>
                </a:solidFill>
                <a:latin typeface="BlairMdITC TT Medium"/>
              </a:rPr>
              <a:t>2023-2025 </a:t>
            </a:r>
            <a:endParaRPr lang="en-GB" sz="4400" b="1" dirty="0">
              <a:solidFill>
                <a:srgbClr val="002060"/>
              </a:solidFill>
              <a:latin typeface="BlairMdITC TT Medium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200" b="1" dirty="0">
                <a:solidFill>
                  <a:srgbClr val="002060"/>
                </a:solidFill>
              </a:rPr>
              <a:t>Dr. Maruša Hribar mag. farm.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4000" b="1" dirty="0"/>
            </a:br>
            <a:r>
              <a:rPr lang="sl-SI" sz="4000" b="1" dirty="0"/>
              <a:t>Uporabniki in uporabnice</a:t>
            </a:r>
            <a:br>
              <a:rPr lang="en-US" b="1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792162" y="1761565"/>
            <a:ext cx="8100318" cy="4907795"/>
          </a:xfrm>
        </p:spPr>
        <p:txBody>
          <a:bodyPr>
            <a:normAutofit fontScale="85000" lnSpcReduction="20000"/>
          </a:bodyPr>
          <a:lstStyle/>
          <a:p>
            <a:r>
              <a:rPr lang="sl-SI" sz="3300" dirty="0"/>
              <a:t>V okviru Homeopatske sekcije si želimo tudi sodelovanja </a:t>
            </a:r>
            <a:r>
              <a:rPr lang="sl-SI" sz="3300" i="1" dirty="0"/>
              <a:t>z uporabniki in uporabnicami homeopatije </a:t>
            </a:r>
          </a:p>
          <a:p>
            <a:r>
              <a:rPr lang="sl-SI" sz="3300" dirty="0">
                <a:solidFill>
                  <a:srgbClr val="800000"/>
                </a:solidFill>
              </a:rPr>
              <a:t>Ključnega pomena je, da v dialogu, razvoju in osveščanju o homeopatiji sodelujejo vsi dejavniki civilne družbe – tako stroka kot nevladne organizacije in zaiteresirana javnost. Takšen način delovanja zajema pluralnost različnih potreb in usmeritev znotraj celostnega homeopatskega zdravljenja</a:t>
            </a:r>
            <a:r>
              <a:rPr lang="en-US" sz="3300" dirty="0">
                <a:solidFill>
                  <a:srgbClr val="800000"/>
                </a:solidFill>
              </a:rPr>
              <a:t>.</a:t>
            </a:r>
          </a:p>
          <a:p>
            <a:r>
              <a:rPr lang="sl-SI" sz="3300" b="1" dirty="0"/>
              <a:t>Homeopatska sekcija zagovarja možnost svobodne izbire homeopatskega zdravljenja.</a:t>
            </a:r>
            <a:r>
              <a:rPr lang="en-US" sz="3300" b="1" dirty="0"/>
              <a:t>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Homeopatska sekcija </a:t>
            </a:r>
            <a:br>
              <a:rPr lang="en-US" b="1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-36512" y="1556793"/>
            <a:ext cx="9180512" cy="4494384"/>
          </a:xfrm>
        </p:spPr>
        <p:txBody>
          <a:bodyPr>
            <a:normAutofit fontScale="40000" lnSpcReduction="20000"/>
          </a:bodyPr>
          <a:lstStyle/>
          <a:p>
            <a:r>
              <a:rPr lang="sl-SI" sz="6600" dirty="0"/>
              <a:t>zagotovitev homeopatskih zdravil na tržišču; </a:t>
            </a:r>
            <a:r>
              <a:rPr lang="sl-SI" sz="6600" dirty="0">
                <a:solidFill>
                  <a:srgbClr val="800000"/>
                </a:solidFill>
              </a:rPr>
              <a:t>odgovornost za nomenklaturo homeopatskih zdravil</a:t>
            </a:r>
            <a:r>
              <a:rPr lang="sl-SI" sz="6600" dirty="0"/>
              <a:t>; </a:t>
            </a:r>
          </a:p>
          <a:p>
            <a:r>
              <a:rPr lang="sl-SI" sz="6600" dirty="0"/>
              <a:t>sodelovanje pri farmakopejskih monografijah in zakonodaji; </a:t>
            </a:r>
          </a:p>
          <a:p>
            <a:r>
              <a:rPr lang="sl-SI" sz="6600" dirty="0">
                <a:solidFill>
                  <a:srgbClr val="FF0000"/>
                </a:solidFill>
              </a:rPr>
              <a:t>izobraževanja za farmacevte in farmacevtke</a:t>
            </a:r>
            <a:r>
              <a:rPr lang="sl-SI" sz="6600" dirty="0"/>
              <a:t>; izdelava homeopatskih zdravil po dobri homeopatski praksi;</a:t>
            </a:r>
          </a:p>
          <a:p>
            <a:r>
              <a:rPr lang="sl-SI" sz="6600" dirty="0"/>
              <a:t> </a:t>
            </a:r>
            <a:r>
              <a:rPr lang="sl-SI" sz="6600" dirty="0">
                <a:solidFill>
                  <a:srgbClr val="FF0000"/>
                </a:solidFill>
              </a:rPr>
              <a:t>ozaveščanje javnosti z informiranjem;</a:t>
            </a:r>
            <a:r>
              <a:rPr lang="sl-SI" sz="6600" dirty="0"/>
              <a:t> aktivna farmacevtska skrb (</a:t>
            </a:r>
            <a:r>
              <a:rPr lang="sl-SI" sz="6600" i="1" dirty="0"/>
              <a:t>pharmaceutical care</a:t>
            </a:r>
            <a:r>
              <a:rPr lang="sl-SI" sz="6600" dirty="0"/>
              <a:t>) podkrepljena z nasveti in spremljanje poteka zdravljenja</a:t>
            </a:r>
            <a:r>
              <a:rPr lang="sl-SI" sz="6600" b="1" dirty="0"/>
              <a:t>.</a:t>
            </a:r>
            <a:endParaRPr lang="en-US" sz="6600" dirty="0"/>
          </a:p>
          <a:p>
            <a:pPr>
              <a:buNone/>
            </a:pPr>
            <a:endParaRPr lang="en-US" sz="6400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Medijske objave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Mediji, televizija, </a:t>
            </a:r>
            <a:r>
              <a:rPr lang="sl-SI" dirty="0" err="1"/>
              <a:t>website</a:t>
            </a:r>
            <a:endParaRPr lang="sl-SI" dirty="0"/>
          </a:p>
          <a:p>
            <a:r>
              <a:rPr lang="sl-SI" dirty="0"/>
              <a:t>Lekarništvo </a:t>
            </a:r>
          </a:p>
          <a:p>
            <a:r>
              <a:rPr lang="sl-SI" dirty="0"/>
              <a:t>Farmacevtski vestnik</a:t>
            </a:r>
          </a:p>
          <a:p>
            <a:r>
              <a:rPr lang="sl-SI" dirty="0"/>
              <a:t>Ostalo</a:t>
            </a:r>
          </a:p>
          <a:p>
            <a:pPr lvl="1">
              <a:buNone/>
            </a:pPr>
            <a:r>
              <a:rPr lang="sl-SI" b="1" dirty="0"/>
              <a:t>	</a:t>
            </a:r>
            <a:endParaRPr lang="sl-SI" dirty="0"/>
          </a:p>
          <a:p>
            <a:pPr lvl="1"/>
            <a:endParaRPr lang="sl-SI" dirty="0"/>
          </a:p>
          <a:p>
            <a:pPr lvl="1"/>
            <a:endParaRPr lang="sl-SI" dirty="0"/>
          </a:p>
          <a:p>
            <a:pPr lvl="1"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5446714" cy="990787"/>
          </a:xfrm>
        </p:spPr>
        <p:txBody>
          <a:bodyPr/>
          <a:lstStyle/>
          <a:p>
            <a:r>
              <a:rPr lang="sl-SI" dirty="0"/>
              <a:t>Sklepna misel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3"/>
            <a:ext cx="8568952" cy="5040560"/>
          </a:xfrm>
        </p:spPr>
        <p:txBody>
          <a:bodyPr>
            <a:normAutofit/>
          </a:bodyPr>
          <a:lstStyle/>
          <a:p>
            <a:r>
              <a:rPr lang="sl-SI" sz="2400" b="1" dirty="0"/>
              <a:t>Ljudje se </a:t>
            </a:r>
            <a:r>
              <a:rPr lang="sl-SI" sz="2400" dirty="0"/>
              <a:t>odločajo za homeopatsko zdravljenje zaradi celostnega pristopa, cenovne ugodnosti in varnosti: '</a:t>
            </a:r>
            <a:r>
              <a:rPr lang="sl-SI" sz="2400" b="1" dirty="0"/>
              <a:t>Danes se prebivalci in prebivalke Evrope zavedajo odgovornosti za svoje zdravje in za svoje življenje. </a:t>
            </a:r>
          </a:p>
          <a:p>
            <a:r>
              <a:rPr lang="sl-SI" sz="2400" b="1" dirty="0"/>
              <a:t>Pomoč v homeopatiji poiščejo takrat, ko jim običajno zdravljenje ne nudi zadovoljivih rezultatov, poleg tega so zaskrbljeni zaradi stranskih učinkov nekaterih zdravil. </a:t>
            </a:r>
          </a:p>
          <a:p>
            <a:r>
              <a:rPr lang="sl-SI" sz="2400" b="1" dirty="0"/>
              <a:t>Izbira homeopatije zrcali njihove vrednote in filozofsko naravnanost k celostnemu dojemanju življenja in zdravja</a:t>
            </a:r>
            <a:r>
              <a:rPr lang="sl-SI" sz="2400" dirty="0"/>
              <a:t>'.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Homeopatska sekcija SFD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4000" dirty="0">
                <a:solidFill>
                  <a:srgbClr val="FF0000"/>
                </a:solidFill>
              </a:rPr>
              <a:t>Poslanstvo: </a:t>
            </a:r>
          </a:p>
          <a:p>
            <a:r>
              <a:rPr lang="sl-SI" sz="4000" dirty="0"/>
              <a:t>promovirati znanstveni razvoj homeopatije </a:t>
            </a:r>
          </a:p>
          <a:p>
            <a:r>
              <a:rPr lang="sl-SI" sz="4000" dirty="0"/>
              <a:t>zagotavljati visoke standarde izobraževanja s področja homeopatije, učenja in prakse homeopatije, </a:t>
            </a:r>
          </a:p>
          <a:p>
            <a:pPr lvl="0">
              <a:buNone/>
            </a:pPr>
            <a:endParaRPr lang="sl-SI" sz="6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 </a:t>
            </a:r>
            <a:r>
              <a:rPr lang="sl-SI" sz="3200" dirty="0"/>
              <a:t>harmonizacija profesionalnih standardov in homeopatske prakse v državah EU, </a:t>
            </a:r>
          </a:p>
          <a:p>
            <a:r>
              <a:rPr lang="sl-SI" sz="3200" dirty="0"/>
              <a:t>zagotavljanje visoke kakovosti homeopatske obravnave v farmacevtskem kontekstu</a:t>
            </a:r>
          </a:p>
          <a:p>
            <a:r>
              <a:rPr lang="sl-SI" sz="3200" dirty="0"/>
              <a:t>integracija homeopatije v javni zdravstveni sistem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012395"/>
          </a:xfrm>
        </p:spPr>
        <p:txBody>
          <a:bodyPr/>
          <a:lstStyle/>
          <a:p>
            <a:r>
              <a:rPr lang="sl-SI" dirty="0"/>
              <a:t>Poslanstvo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7504" y="1412776"/>
            <a:ext cx="9001000" cy="5131459"/>
          </a:xfrm>
        </p:spPr>
        <p:txBody>
          <a:bodyPr>
            <a:noAutofit/>
          </a:bodyPr>
          <a:lstStyle/>
          <a:p>
            <a:r>
              <a:rPr lang="sl-SI" sz="2400" dirty="0">
                <a:solidFill>
                  <a:srgbClr val="FF0000"/>
                </a:solidFill>
              </a:rPr>
              <a:t>Končni cilj je celostna integracija homeopatije v Evropski zdravstveni sistem</a:t>
            </a:r>
            <a:r>
              <a:rPr lang="sl-SI" sz="2400" dirty="0">
                <a:solidFill>
                  <a:srgbClr val="660066"/>
                </a:solidFill>
              </a:rPr>
              <a:t>, kajti vse vseč prebivallk in prebivalcev EU zanima homeopatija v kontekstu uradne zdravstvene oskrbe. Homeopatska sekcija  promovira homeopatijo kot del KAM (Komplementarne in alternativne medicine) </a:t>
            </a:r>
          </a:p>
          <a:p>
            <a:r>
              <a:rPr lang="sl-SI" sz="2400" dirty="0">
                <a:solidFill>
                  <a:srgbClr val="0000FF"/>
                </a:solidFill>
              </a:rPr>
              <a:t>Homeopatija kot ostali KAM pristopi k zdravljenju skušajo naprej aktivirati in podpreti procese v človeškem telesu, ki delujejo na principu samozdravljenja</a:t>
            </a:r>
            <a:r>
              <a:rPr lang="sl-SI" sz="2400" dirty="0"/>
              <a:t>. </a:t>
            </a:r>
          </a:p>
          <a:p>
            <a:r>
              <a:rPr lang="sl-SI" sz="2400" dirty="0"/>
              <a:t>Na ta način se lahko v nekaterih primerih izognemo stranskim učinkom močnih zdravil, kakor tudi visokim stroškom zdravljenja.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>
                <a:solidFill>
                  <a:srgbClr val="0000FF"/>
                </a:solidFill>
              </a:rPr>
              <a:t>KAM pristopi zdravljena promovirajo tako </a:t>
            </a:r>
            <a:r>
              <a:rPr lang="sl-SI" dirty="0" err="1">
                <a:solidFill>
                  <a:srgbClr val="0000FF"/>
                </a:solidFill>
              </a:rPr>
              <a:t>samozdraviteljske</a:t>
            </a:r>
            <a:r>
              <a:rPr lang="sl-SI" dirty="0">
                <a:solidFill>
                  <a:srgbClr val="0000FF"/>
                </a:solidFill>
              </a:rPr>
              <a:t> sposobnosti telesa kot promocijo zdravja in zdravega načina življenja. KAM in homeopatija strmita k ohranjanju zdravja in ne le premagovanju  bolezni. </a:t>
            </a:r>
          </a:p>
          <a:p>
            <a:r>
              <a:rPr lang="sl-SI" dirty="0">
                <a:solidFill>
                  <a:srgbClr val="FF0000"/>
                </a:solidFill>
              </a:rPr>
              <a:t>Homeopatija, ki jo zahtevajo milijoni uporabnikov in uporabnic v EU ima potencial, da </a:t>
            </a:r>
            <a:r>
              <a:rPr lang="sl-SI" dirty="0" err="1">
                <a:solidFill>
                  <a:srgbClr val="FF0000"/>
                </a:solidFill>
              </a:rPr>
              <a:t>humanizira</a:t>
            </a:r>
            <a:r>
              <a:rPr lang="sl-SI" dirty="0">
                <a:solidFill>
                  <a:srgbClr val="FF0000"/>
                </a:solidFill>
              </a:rPr>
              <a:t> sodobno medicino in razširi njen pogled ne samo v bolezni temveč v zdravje in dobro počutje v najširšem pomenu.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Izobraževanja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pomembnost izobraževanja in potrebo po dialogu med klasičnimi homeopatskimi šolami in pluralističnim pristopom homeopatskega zdravljenja, ki predpisuje več homeopatskih zdravil hkrati</a:t>
            </a:r>
          </a:p>
          <a:p>
            <a:r>
              <a:rPr lang="sl-SI" dirty="0"/>
              <a:t>Seznaniti farmacevtske tehnike, druge sekcije in podružnice SFD </a:t>
            </a:r>
          </a:p>
          <a:p>
            <a:r>
              <a:rPr lang="sl-SI" dirty="0"/>
              <a:t>Predavanja v Portorožu</a:t>
            </a:r>
            <a:endParaRPr lang="en-US" dirty="0"/>
          </a:p>
          <a:p>
            <a:endParaRPr lang="sl-SI" b="1" dirty="0"/>
          </a:p>
          <a:p>
            <a:endParaRPr lang="sl-SI" b="1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Izobraževanja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Povezovanje s Fakulteto za farmacijo</a:t>
            </a:r>
          </a:p>
          <a:p>
            <a:r>
              <a:rPr lang="sl-SI" dirty="0"/>
              <a:t>Povezovanje s podružnicami in sekcijami </a:t>
            </a:r>
          </a:p>
          <a:p>
            <a:r>
              <a:rPr lang="sl-SI" dirty="0"/>
              <a:t>Izobraževanja za laično javnost ( teden homeopatije v aprilu, festivali celostnega holističnega zdravljenja)</a:t>
            </a:r>
          </a:p>
          <a:p>
            <a:r>
              <a:rPr lang="sl-SI" dirty="0"/>
              <a:t>Homeopatska društva v Sloveniji</a:t>
            </a:r>
          </a:p>
          <a:p>
            <a:endParaRPr lang="en-US" dirty="0"/>
          </a:p>
          <a:p>
            <a:endParaRPr lang="sl-SI" b="1" dirty="0"/>
          </a:p>
          <a:p>
            <a:endParaRPr lang="sl-SI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810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Izobraževanja HS 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Teden homeopatije ( april 2023)</a:t>
            </a:r>
          </a:p>
          <a:p>
            <a:r>
              <a:rPr lang="sl-SI" dirty="0"/>
              <a:t>Četrtki za homeopatijo </a:t>
            </a:r>
          </a:p>
          <a:p>
            <a:r>
              <a:rPr lang="sl-SI" dirty="0"/>
              <a:t>Letno enodnevno srečanje HS </a:t>
            </a:r>
          </a:p>
          <a:p>
            <a:r>
              <a:rPr lang="sl-SI" dirty="0" err="1"/>
              <a:t>Web</a:t>
            </a:r>
            <a:r>
              <a:rPr lang="sl-SI" dirty="0"/>
              <a:t> site izobraževanja ( četrtki za homeopatijo)</a:t>
            </a:r>
            <a:endParaRPr lang="en-US" dirty="0"/>
          </a:p>
          <a:p>
            <a:endParaRPr lang="sl-SI" b="1" dirty="0"/>
          </a:p>
          <a:p>
            <a:endParaRPr lang="sl-SI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006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C52739A-13A4-45C6-8D5C-5D2E3F8A3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274" y="40341"/>
            <a:ext cx="5019452" cy="677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621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41591</TotalTime>
  <Words>497</Words>
  <Application>Microsoft Office PowerPoint</Application>
  <PresentationFormat>Diaprojekcija na zaslonu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BlairMdITC TT Medium</vt:lpstr>
      <vt:lpstr>Calibri</vt:lpstr>
      <vt:lpstr>Candara</vt:lpstr>
      <vt:lpstr>Mistral</vt:lpstr>
      <vt:lpstr>Infusion</vt:lpstr>
      <vt:lpstr>Homeopatska sekcija  2023-2025 </vt:lpstr>
      <vt:lpstr>Homeopatska sekcija SFD </vt:lpstr>
      <vt:lpstr>PowerPointova predstavitev</vt:lpstr>
      <vt:lpstr>Poslanstvo</vt:lpstr>
      <vt:lpstr>PowerPointova predstavitev</vt:lpstr>
      <vt:lpstr>Izobraževanja </vt:lpstr>
      <vt:lpstr>Izobraževanja </vt:lpstr>
      <vt:lpstr>Izobraževanja HS  </vt:lpstr>
      <vt:lpstr>PowerPointova predstavitev</vt:lpstr>
      <vt:lpstr> Uporabniki in uporabnice </vt:lpstr>
      <vt:lpstr>Homeopatska sekcija  </vt:lpstr>
      <vt:lpstr>Medijske objave </vt:lpstr>
      <vt:lpstr>Sklepna misel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 – European Comittee for Homeopathy</dc:title>
  <dc:creator>Maruša</dc:creator>
  <cp:lastModifiedBy>Maruša</cp:lastModifiedBy>
  <cp:revision>491</cp:revision>
  <dcterms:created xsi:type="dcterms:W3CDTF">2011-03-28T16:31:37Z</dcterms:created>
  <dcterms:modified xsi:type="dcterms:W3CDTF">2023-03-29T07:36:50Z</dcterms:modified>
</cp:coreProperties>
</file>