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7" r:id="rId3"/>
    <p:sldId id="280" r:id="rId4"/>
    <p:sldId id="259" r:id="rId5"/>
    <p:sldId id="278" r:id="rId6"/>
    <p:sldId id="261" r:id="rId7"/>
    <p:sldId id="283" r:id="rId8"/>
    <p:sldId id="285" r:id="rId9"/>
    <p:sldId id="287" r:id="rId10"/>
    <p:sldId id="269" r:id="rId11"/>
    <p:sldId id="268" r:id="rId12"/>
    <p:sldId id="274" r:id="rId13"/>
    <p:sldId id="275" r:id="rId14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69409-122D-4F7C-898A-185CCBA0A288}" type="datetimeFigureOut">
              <a:rPr lang="sl-SI" smtClean="0"/>
              <a:pPr/>
              <a:t>29. 03. 2023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7ECA2-71F1-4D72-9F10-2AA9AF062270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7535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sl-SI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470085-7306-4A77-83D1-DD106951F505}" type="datetimeFigureOut">
              <a:rPr lang="sl-SI" smtClean="0"/>
              <a:pPr/>
              <a:t>29. 03. 2023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Bla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sl-SI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solidFill>
              <a:schemeClr val="accent1">
                <a:lumMod val="40000"/>
                <a:lumOff val="60000"/>
                <a:alpha val="40000"/>
              </a:schemeClr>
            </a:solidFill>
            <a:miter lim="800000"/>
          </a:ln>
          <a:effectLst>
            <a:innerShdw blurRad="457200">
              <a:schemeClr val="accent1">
                <a:alpha val="80000"/>
              </a:schemeClr>
            </a:innerShdw>
            <a:softEdge rad="3175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sl-S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70085-7306-4A77-83D1-DD106951F505}" type="datetimeFigureOut">
              <a:rPr lang="sl-SI" smtClean="0"/>
              <a:pPr/>
              <a:t>29. 03. 2023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CC8BC-9ED3-4A45-B513-4328098215C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10" name="Picture 9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1" name="Picture 10" descr="Overlay-Vertic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sl-SI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457200">
              <a:schemeClr val="tx1">
                <a:lumMod val="50000"/>
                <a:lumOff val="50000"/>
                <a:alpha val="80000"/>
              </a:schemeClr>
            </a:innerShdw>
            <a:softEdge rad="1270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sl-S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70085-7306-4A77-83D1-DD106951F505}" type="datetimeFigureOut">
              <a:rPr lang="sl-SI" smtClean="0"/>
              <a:pPr/>
              <a:t>29. 03. 2023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CC8BC-9ED3-4A45-B513-4328098215C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70085-7306-4A77-83D1-DD106951F505}" type="datetimeFigureOut">
              <a:rPr lang="sl-SI" smtClean="0"/>
              <a:pPr/>
              <a:t>29. 03. 2023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CC8BC-9ED3-4A45-B513-4328098215C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7696200" cy="6858000"/>
            <a:chOff x="0" y="0"/>
            <a:chExt cx="7696200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l="1471" r="16862"/>
            <a:stretch>
              <a:fillRect/>
            </a:stretch>
          </p:blipFill>
          <p:spPr>
            <a:xfrm>
              <a:off x="0" y="0"/>
              <a:ext cx="7467600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7428309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381001"/>
            <a:ext cx="1447800" cy="5697538"/>
          </a:xfrm>
        </p:spPr>
        <p:txBody>
          <a:bodyPr vert="eaVert"/>
          <a:lstStyle/>
          <a:p>
            <a:r>
              <a:rPr lang="sl-SI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1"/>
            <a:ext cx="6705600" cy="5697537"/>
          </a:xfrm>
        </p:spPr>
        <p:txBody>
          <a:bodyPr vert="eaVert"/>
          <a:lstStyle/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70085-7306-4A77-83D1-DD106951F505}" type="datetimeFigureOut">
              <a:rPr lang="sl-SI" smtClean="0"/>
              <a:pPr/>
              <a:t>29. 03. 2023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CC8BC-9ED3-4A45-B513-4328098215C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70085-7306-4A77-83D1-DD106951F505}" type="datetimeFigureOut">
              <a:rPr lang="sl-SI" smtClean="0"/>
              <a:pPr/>
              <a:t>29. 03. 2023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CC8BC-9ED3-4A45-B513-4328098215C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sl-SI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470085-7306-4A77-83D1-DD106951F505}" type="datetimeFigureOut">
              <a:rPr lang="sl-SI" smtClean="0"/>
              <a:pPr/>
              <a:t>29. 03. 2023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3307977" y="950260"/>
            <a:ext cx="2528046" cy="25280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762000">
              <a:schemeClr val="accent1">
                <a:alpha val="80000"/>
              </a:schemeClr>
            </a:innerShdw>
            <a:softEdge rad="317500"/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sl-SI"/>
              <a:t>Click icon to add picture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4200" y="1851212"/>
            <a:ext cx="5446714" cy="1730375"/>
          </a:xfrm>
        </p:spPr>
        <p:txBody>
          <a:bodyPr anchor="b" anchorCtr="0"/>
          <a:lstStyle>
            <a:lvl1pPr algn="ctr">
              <a:lnSpc>
                <a:spcPts val="6800"/>
              </a:lnSpc>
              <a:defRPr sz="6500" b="0" cap="none" baseline="0">
                <a:latin typeface="+mj-lt"/>
              </a:defRPr>
            </a:lvl1pPr>
          </a:lstStyle>
          <a:p>
            <a:r>
              <a:rPr lang="sl-SI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4200" y="3576918"/>
            <a:ext cx="5446714" cy="829982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70085-7306-4A77-83D1-DD106951F505}" type="datetimeFigureOut">
              <a:rPr lang="sl-SI" smtClean="0"/>
              <a:pPr/>
              <a:t>29. 03. 2023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grpSp>
        <p:nvGrpSpPr>
          <p:cNvPr id="7" name="Group 9"/>
          <p:cNvGrpSpPr/>
          <p:nvPr/>
        </p:nvGrpSpPr>
        <p:grpSpPr>
          <a:xfrm>
            <a:off x="0" y="0"/>
            <a:ext cx="9144000" cy="1191256"/>
            <a:chOff x="0" y="0"/>
            <a:chExt cx="9144000" cy="1191256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grpSp>
        <p:nvGrpSpPr>
          <p:cNvPr id="10" name="Group 10"/>
          <p:cNvGrpSpPr/>
          <p:nvPr/>
        </p:nvGrpSpPr>
        <p:grpSpPr>
          <a:xfrm flipV="1">
            <a:off x="0" y="5666744"/>
            <a:ext cx="9144000" cy="1191256"/>
            <a:chOff x="0" y="0"/>
            <a:chExt cx="9144000" cy="1191256"/>
          </a:xfrm>
        </p:grpSpPr>
        <p:pic>
          <p:nvPicPr>
            <p:cNvPr id="12" name="Picture 11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13" name="Picture 12" descr="Overlay-Horizont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pic>
        <p:nvPicPr>
          <p:cNvPr id="14" name="Picture 13" descr="HR-Colo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54480" y="3258805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0" name="Picture 9" descr="Overlay-Horizont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162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6534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70085-7306-4A77-83D1-DD106951F505}" type="datetimeFigureOut">
              <a:rPr lang="sl-SI" smtClean="0"/>
              <a:pPr/>
              <a:t>29. 03. 2023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CC8BC-9ED3-4A45-B513-4328098215C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11" name="Picture 10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2" name="Picture 11" descr="Overlay-Horizont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048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048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70085-7306-4A77-83D1-DD106951F505}" type="datetimeFigureOut">
              <a:rPr lang="sl-SI" smtClean="0"/>
              <a:pPr/>
              <a:t>29. 03. 2023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CC8BC-9ED3-4A45-B513-4328098215C2}" type="slidenum">
              <a:rPr lang="sl-SI" smtClean="0"/>
              <a:pPr/>
              <a:t>‹#›</a:t>
            </a:fld>
            <a:endParaRPr lang="sl-SI"/>
          </a:p>
        </p:txBody>
      </p:sp>
      <p:pic>
        <p:nvPicPr>
          <p:cNvPr id="14" name="Picture 13" descr="Overlay-HorizontalBridge.jpg"/>
          <p:cNvPicPr>
            <a:picLocks noChangeAspect="1"/>
          </p:cNvPicPr>
          <p:nvPr/>
        </p:nvPicPr>
        <p:blipFill>
          <a:blip r:embed="rId3" cstate="print"/>
          <a:srcRect t="23425" r="61031" b="39764"/>
          <a:stretch>
            <a:fillRect/>
          </a:stretch>
        </p:blipFill>
        <p:spPr>
          <a:xfrm>
            <a:off x="4766048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  <p:pic>
        <p:nvPicPr>
          <p:cNvPr id="15" name="Picture 14" descr="Overlay-HorizontalBridge.jpg"/>
          <p:cNvPicPr>
            <a:picLocks noChangeAspect="1"/>
          </p:cNvPicPr>
          <p:nvPr/>
        </p:nvPicPr>
        <p:blipFill>
          <a:blip r:embed="rId3" cstate="print"/>
          <a:srcRect t="23425" r="61031" b="39764"/>
          <a:stretch>
            <a:fillRect/>
          </a:stretch>
        </p:blipFill>
        <p:spPr>
          <a:xfrm>
            <a:off x="780052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8" name="Picture 7" descr="Overlay-Horizont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70085-7306-4A77-83D1-DD106951F505}" type="datetimeFigureOut">
              <a:rPr lang="sl-SI" smtClean="0"/>
              <a:pPr/>
              <a:t>29. 03. 2023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CC8BC-9ED3-4A45-B513-4328098215C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Bla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70085-7306-4A77-83D1-DD106951F505}" type="datetimeFigureOut">
              <a:rPr lang="sl-SI" smtClean="0"/>
              <a:pPr/>
              <a:t>29. 03. 2023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CC8BC-9ED3-4A45-B513-4328098215C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1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776" cy="1537447"/>
          </a:xfrm>
        </p:spPr>
        <p:txBody>
          <a:bodyPr anchor="b"/>
          <a:lstStyle>
            <a:lvl1pPr algn="ctr">
              <a:lnSpc>
                <a:spcPct val="100000"/>
              </a:lnSpc>
              <a:defRPr sz="3600" b="0"/>
            </a:lvl1pPr>
          </a:lstStyle>
          <a:p>
            <a:r>
              <a:rPr lang="sl-SI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859" y="381001"/>
            <a:ext cx="3813174" cy="5697537"/>
          </a:xfrm>
        </p:spPr>
        <p:txBody>
          <a:bodyPr>
            <a:normAutofit/>
          </a:bodyPr>
          <a:lstStyle>
            <a:lvl1pPr>
              <a:defRPr sz="2400" b="0"/>
            </a:lvl1pPr>
            <a:lvl2pPr>
              <a:defRPr sz="2200" b="0"/>
            </a:lvl2pPr>
            <a:lvl3pPr>
              <a:defRPr sz="2000" b="0"/>
            </a:lvl3pPr>
            <a:lvl4pPr>
              <a:defRPr sz="1800" b="0"/>
            </a:lvl4pPr>
            <a:lvl5pPr>
              <a:defRPr sz="1800" b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209801"/>
            <a:ext cx="3612776" cy="3200400"/>
          </a:xfrm>
        </p:spPr>
        <p:txBody>
          <a:bodyPr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70085-7306-4A77-83D1-DD106951F505}" type="datetimeFigureOut">
              <a:rPr lang="sl-SI" smtClean="0"/>
              <a:pPr/>
              <a:t>29. 03. 2023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3FFF1679-83E0-4571-98D7-4BB535B5F505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162" y="40341"/>
            <a:ext cx="7570787" cy="1411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l-SI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162" y="1761565"/>
            <a:ext cx="7570787" cy="4289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73470085-7306-4A77-83D1-DD106951F505}" type="datetimeFigureOut">
              <a:rPr lang="sl-SI" smtClean="0"/>
              <a:pPr/>
              <a:t>29. 03. 2023</a:t>
            </a:fld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E14CC8BC-9ED3-4A45-B513-4328098215C2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203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lnSpc>
          <a:spcPts val="6000"/>
        </a:lnSpc>
        <a:spcBef>
          <a:spcPct val="0"/>
        </a:spcBef>
        <a:buNone/>
        <a:defRPr sz="5400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4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854200" y="2057401"/>
            <a:ext cx="5446713" cy="2362200"/>
          </a:xfrm>
        </p:spPr>
        <p:txBody>
          <a:bodyPr/>
          <a:lstStyle/>
          <a:p>
            <a:r>
              <a:rPr lang="sl-SI" sz="4400" b="1" dirty="0">
                <a:solidFill>
                  <a:srgbClr val="002060"/>
                </a:solidFill>
                <a:latin typeface="BlairMdITC TT Medium"/>
              </a:rPr>
              <a:t>Homeopatska sekcija </a:t>
            </a:r>
            <a:br>
              <a:rPr lang="sl-SI" sz="4400" b="1" dirty="0">
                <a:solidFill>
                  <a:srgbClr val="002060"/>
                </a:solidFill>
                <a:latin typeface="BlairMdITC TT Medium"/>
              </a:rPr>
            </a:br>
            <a:r>
              <a:rPr lang="sl-SI" sz="4400" b="1" dirty="0">
                <a:solidFill>
                  <a:srgbClr val="002060"/>
                </a:solidFill>
                <a:latin typeface="BlairMdITC TT Medium"/>
              </a:rPr>
              <a:t>2023-2025 </a:t>
            </a:r>
            <a:endParaRPr lang="en-GB" sz="4400" b="1" dirty="0">
              <a:solidFill>
                <a:srgbClr val="002060"/>
              </a:solidFill>
              <a:latin typeface="BlairMdITC TT Medium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l-SI" sz="3200" b="1" dirty="0">
                <a:solidFill>
                  <a:srgbClr val="002060"/>
                </a:solidFill>
              </a:rPr>
              <a:t>Dr. Maruša Hribar mag. farm. 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sl-SI" sz="4000" b="1" dirty="0"/>
            </a:br>
            <a:r>
              <a:rPr lang="sl-SI" sz="4000" b="1" dirty="0"/>
              <a:t>Uporabniki in uporabnice</a:t>
            </a:r>
            <a:br>
              <a:rPr lang="en-US" b="1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792162" y="1761565"/>
            <a:ext cx="8100318" cy="4907795"/>
          </a:xfrm>
        </p:spPr>
        <p:txBody>
          <a:bodyPr>
            <a:normAutofit fontScale="85000" lnSpcReduction="20000"/>
          </a:bodyPr>
          <a:lstStyle/>
          <a:p>
            <a:r>
              <a:rPr lang="sl-SI" sz="3300" dirty="0"/>
              <a:t>V okviru Homeopatske sekcije si želimo tudi sodelovanja </a:t>
            </a:r>
            <a:r>
              <a:rPr lang="sl-SI" sz="3300" i="1" dirty="0"/>
              <a:t>z uporabniki in uporabnicami homeopatije </a:t>
            </a:r>
          </a:p>
          <a:p>
            <a:r>
              <a:rPr lang="sl-SI" sz="3300" dirty="0">
                <a:solidFill>
                  <a:srgbClr val="800000"/>
                </a:solidFill>
              </a:rPr>
              <a:t>Ključnega pomena je, da v dialogu, razvoju in osveščanju o homeopatiji sodelujejo vsi dejavniki civilne družbe – tako stroka kot nevladne organizacije in zaiteresirana javnost. Takšen način delovanja zajema pluralnost različnih potreb in usmeritev znotraj celostnega homeopatskega zdravljenja</a:t>
            </a:r>
            <a:r>
              <a:rPr lang="en-US" sz="3300" dirty="0">
                <a:solidFill>
                  <a:srgbClr val="800000"/>
                </a:solidFill>
              </a:rPr>
              <a:t>.</a:t>
            </a:r>
          </a:p>
          <a:p>
            <a:r>
              <a:rPr lang="sl-SI" sz="3300" b="1" dirty="0"/>
              <a:t>Homeopatska sekcija zagovarja možnost svobodne izbire homeopatskega zdravljenja.</a:t>
            </a:r>
            <a:r>
              <a:rPr lang="en-US" sz="3300" b="1" dirty="0"/>
              <a:t> 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/>
              <a:t>Homeopatska sekcija </a:t>
            </a:r>
            <a:br>
              <a:rPr lang="en-US" b="1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-36512" y="1556793"/>
            <a:ext cx="9180512" cy="4494384"/>
          </a:xfrm>
        </p:spPr>
        <p:txBody>
          <a:bodyPr>
            <a:normAutofit fontScale="40000" lnSpcReduction="20000"/>
          </a:bodyPr>
          <a:lstStyle/>
          <a:p>
            <a:r>
              <a:rPr lang="sl-SI" sz="6600" dirty="0"/>
              <a:t>zagotovitev homeopatskih zdravil na tržišču; </a:t>
            </a:r>
            <a:r>
              <a:rPr lang="sl-SI" sz="6600" dirty="0">
                <a:solidFill>
                  <a:srgbClr val="800000"/>
                </a:solidFill>
              </a:rPr>
              <a:t>odgovornost za nomenklaturo homeopatskih zdravil</a:t>
            </a:r>
            <a:r>
              <a:rPr lang="sl-SI" sz="6600" dirty="0"/>
              <a:t>; </a:t>
            </a:r>
          </a:p>
          <a:p>
            <a:r>
              <a:rPr lang="sl-SI" sz="6600" dirty="0"/>
              <a:t>sodelovanje pri farmakopejskih monografijah in zakonodaji; </a:t>
            </a:r>
          </a:p>
          <a:p>
            <a:r>
              <a:rPr lang="sl-SI" sz="6600" dirty="0">
                <a:solidFill>
                  <a:srgbClr val="FF0000"/>
                </a:solidFill>
              </a:rPr>
              <a:t>izobraževanja za farmacevte in farmacevtke</a:t>
            </a:r>
            <a:r>
              <a:rPr lang="sl-SI" sz="6600" dirty="0"/>
              <a:t>; izdelava homeopatskih zdravil po dobri homeopatski praksi;</a:t>
            </a:r>
          </a:p>
          <a:p>
            <a:r>
              <a:rPr lang="sl-SI" sz="6600" dirty="0"/>
              <a:t> </a:t>
            </a:r>
            <a:r>
              <a:rPr lang="sl-SI" sz="6600" dirty="0">
                <a:solidFill>
                  <a:srgbClr val="FF0000"/>
                </a:solidFill>
              </a:rPr>
              <a:t>ozaveščanje javnosti z informiranjem;</a:t>
            </a:r>
            <a:r>
              <a:rPr lang="sl-SI" sz="6600" dirty="0"/>
              <a:t> aktivna farmacevtska skrb (</a:t>
            </a:r>
            <a:r>
              <a:rPr lang="sl-SI" sz="6600" i="1" dirty="0"/>
              <a:t>pharmaceutical care</a:t>
            </a:r>
            <a:r>
              <a:rPr lang="sl-SI" sz="6600" dirty="0"/>
              <a:t>) podkrepljena z nasveti in spremljanje poteka zdravljenja</a:t>
            </a:r>
            <a:r>
              <a:rPr lang="sl-SI" sz="6600" b="1" dirty="0"/>
              <a:t>.</a:t>
            </a:r>
            <a:endParaRPr lang="en-US" sz="6600" dirty="0"/>
          </a:p>
          <a:p>
            <a:pPr>
              <a:buNone/>
            </a:pPr>
            <a:endParaRPr lang="en-US" sz="6400" dirty="0"/>
          </a:p>
          <a:p>
            <a:endParaRPr lang="sl-SI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Medijske objave 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/>
              <a:t>Mediji, televizija, </a:t>
            </a:r>
            <a:r>
              <a:rPr lang="sl-SI" dirty="0" err="1"/>
              <a:t>website</a:t>
            </a:r>
            <a:endParaRPr lang="sl-SI" dirty="0"/>
          </a:p>
          <a:p>
            <a:r>
              <a:rPr lang="sl-SI" dirty="0"/>
              <a:t>Lekarništvo </a:t>
            </a:r>
          </a:p>
          <a:p>
            <a:r>
              <a:rPr lang="sl-SI" dirty="0"/>
              <a:t>Farmacevtski vestnik</a:t>
            </a:r>
          </a:p>
          <a:p>
            <a:r>
              <a:rPr lang="sl-SI" dirty="0"/>
              <a:t>Ostalo</a:t>
            </a:r>
          </a:p>
          <a:p>
            <a:pPr lvl="1">
              <a:buNone/>
            </a:pPr>
            <a:r>
              <a:rPr lang="sl-SI" b="1" dirty="0"/>
              <a:t>	</a:t>
            </a:r>
            <a:endParaRPr lang="sl-SI" dirty="0"/>
          </a:p>
          <a:p>
            <a:pPr lvl="1"/>
            <a:endParaRPr lang="sl-SI" dirty="0"/>
          </a:p>
          <a:p>
            <a:pPr lvl="1"/>
            <a:endParaRPr lang="sl-SI" dirty="0"/>
          </a:p>
          <a:p>
            <a:pPr lvl="1">
              <a:buNone/>
            </a:pPr>
            <a:endParaRPr lang="sl-SI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81000"/>
            <a:ext cx="5446714" cy="990787"/>
          </a:xfrm>
        </p:spPr>
        <p:txBody>
          <a:bodyPr/>
          <a:lstStyle/>
          <a:p>
            <a:r>
              <a:rPr lang="sl-SI" dirty="0"/>
              <a:t>Sklepna misel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196753"/>
            <a:ext cx="8568952" cy="5040560"/>
          </a:xfrm>
        </p:spPr>
        <p:txBody>
          <a:bodyPr>
            <a:normAutofit/>
          </a:bodyPr>
          <a:lstStyle/>
          <a:p>
            <a:r>
              <a:rPr lang="sl-SI" sz="2400" b="1" dirty="0"/>
              <a:t>Ljudje se </a:t>
            </a:r>
            <a:r>
              <a:rPr lang="sl-SI" sz="2400" dirty="0"/>
              <a:t>odločajo za homeopatsko zdravljenje zaradi celostnega pristopa, cenovne ugodnosti in varnosti: '</a:t>
            </a:r>
            <a:r>
              <a:rPr lang="sl-SI" sz="2400" b="1" dirty="0"/>
              <a:t>Danes se prebivalci in prebivalke Evrope zavedajo odgovornosti za svoje zdravje in za svoje življenje. </a:t>
            </a:r>
          </a:p>
          <a:p>
            <a:r>
              <a:rPr lang="sl-SI" sz="2400" b="1" dirty="0"/>
              <a:t>Pomoč v homeopatiji poiščejo takrat, ko jim običajno zdravljenje ne nudi zadovoljivih rezultatov, poleg tega so zaskrbljeni zaradi stranskih učinkov nekaterih zdravil. </a:t>
            </a:r>
          </a:p>
          <a:p>
            <a:r>
              <a:rPr lang="sl-SI" sz="2400" b="1" dirty="0"/>
              <a:t>Izbira homeopatije zrcali njihove vrednote in filozofsko naravnanost k celostnemu dojemanju življenja in zdravja</a:t>
            </a:r>
            <a:r>
              <a:rPr lang="sl-SI" sz="2400" dirty="0"/>
              <a:t>'. 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Homeopatska sekcija SFD 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sz="4000" dirty="0">
                <a:solidFill>
                  <a:srgbClr val="FF0000"/>
                </a:solidFill>
              </a:rPr>
              <a:t>Poslanstvo: </a:t>
            </a:r>
          </a:p>
          <a:p>
            <a:r>
              <a:rPr lang="sl-SI" sz="4000" dirty="0"/>
              <a:t>promovirati znanstveni razvoj homeopatije </a:t>
            </a:r>
          </a:p>
          <a:p>
            <a:r>
              <a:rPr lang="sl-SI" sz="4000" dirty="0"/>
              <a:t>zagotavljati visoke standarde izobraževanja s področja homeopatije, učenja in prakse homeopatije, </a:t>
            </a:r>
          </a:p>
          <a:p>
            <a:pPr lvl="0">
              <a:buNone/>
            </a:pPr>
            <a:endParaRPr lang="sl-SI" sz="6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/>
              <a:t> </a:t>
            </a:r>
            <a:r>
              <a:rPr lang="sl-SI" sz="3200" dirty="0"/>
              <a:t>harmonizacija profesionalnih standardov in homeopatske prakse v državah EU, </a:t>
            </a:r>
          </a:p>
          <a:p>
            <a:r>
              <a:rPr lang="sl-SI" sz="3200" dirty="0"/>
              <a:t>zagotavljanje visoke kakovosti homeopatske obravnave v farmacevtskem kontekstu</a:t>
            </a:r>
          </a:p>
          <a:p>
            <a:r>
              <a:rPr lang="sl-SI" sz="3200" dirty="0"/>
              <a:t>integracija homeopatije v javni zdravstveni sistem 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92162" y="40341"/>
            <a:ext cx="7570787" cy="1012395"/>
          </a:xfrm>
        </p:spPr>
        <p:txBody>
          <a:bodyPr/>
          <a:lstStyle/>
          <a:p>
            <a:r>
              <a:rPr lang="sl-SI" dirty="0"/>
              <a:t>Poslanstvo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07504" y="1412776"/>
            <a:ext cx="9001000" cy="5131459"/>
          </a:xfrm>
        </p:spPr>
        <p:txBody>
          <a:bodyPr>
            <a:noAutofit/>
          </a:bodyPr>
          <a:lstStyle/>
          <a:p>
            <a:r>
              <a:rPr lang="sl-SI" sz="2400" dirty="0">
                <a:solidFill>
                  <a:srgbClr val="FF0000"/>
                </a:solidFill>
              </a:rPr>
              <a:t>Končni cilj je celostna integracija homeopatije v Evropski zdravstveni sistem</a:t>
            </a:r>
            <a:r>
              <a:rPr lang="sl-SI" sz="2400" dirty="0">
                <a:solidFill>
                  <a:srgbClr val="660066"/>
                </a:solidFill>
              </a:rPr>
              <a:t>, kajti vse vseč prebivallk in prebivalcev EU zanima homeopatija v kontekstu uradne zdravstvene oskrbe. Homeopatska sekcija  promovira homeopatijo kot del KAM (Komplementarne in alternativne medicine) </a:t>
            </a:r>
          </a:p>
          <a:p>
            <a:r>
              <a:rPr lang="sl-SI" sz="2400" dirty="0">
                <a:solidFill>
                  <a:srgbClr val="0000FF"/>
                </a:solidFill>
              </a:rPr>
              <a:t>Homeopatija kot ostali KAM pristopi k zdravljenju skušajo naprej aktivirati in podpreti procese v človeškem telesu, ki delujejo na principu samozdravljenja</a:t>
            </a:r>
            <a:r>
              <a:rPr lang="sl-SI" sz="2400" dirty="0"/>
              <a:t>. </a:t>
            </a:r>
          </a:p>
          <a:p>
            <a:r>
              <a:rPr lang="sl-SI" sz="2400" dirty="0"/>
              <a:t>Na ta način se lahko v nekaterih primerih izognemo stranskim učinkom močnih zdravil, kakor tudi visokim stroškom zdravljenja.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>
                <a:solidFill>
                  <a:srgbClr val="0000FF"/>
                </a:solidFill>
              </a:rPr>
              <a:t>KAM pristopi zdravljena promovirajo tako </a:t>
            </a:r>
            <a:r>
              <a:rPr lang="sl-SI" dirty="0" err="1">
                <a:solidFill>
                  <a:srgbClr val="0000FF"/>
                </a:solidFill>
              </a:rPr>
              <a:t>samozdraviteljske</a:t>
            </a:r>
            <a:r>
              <a:rPr lang="sl-SI" dirty="0">
                <a:solidFill>
                  <a:srgbClr val="0000FF"/>
                </a:solidFill>
              </a:rPr>
              <a:t> sposobnosti telesa kot promocijo zdravja in zdravega načina življenja. KAM in homeopatija strmita k ohranjanju zdravja in ne le premagovanju  bolezni. </a:t>
            </a:r>
          </a:p>
          <a:p>
            <a:r>
              <a:rPr lang="sl-SI" dirty="0">
                <a:solidFill>
                  <a:srgbClr val="FF0000"/>
                </a:solidFill>
              </a:rPr>
              <a:t>Homeopatija, ki jo zahtevajo milijoni uporabnikov in uporabnic v EU ima potencial, da </a:t>
            </a:r>
            <a:r>
              <a:rPr lang="sl-SI" dirty="0" err="1">
                <a:solidFill>
                  <a:srgbClr val="FF0000"/>
                </a:solidFill>
              </a:rPr>
              <a:t>humanizira</a:t>
            </a:r>
            <a:r>
              <a:rPr lang="sl-SI" dirty="0">
                <a:solidFill>
                  <a:srgbClr val="FF0000"/>
                </a:solidFill>
              </a:rPr>
              <a:t> sodobno medicino in razširi njen pogled ne samo v bolezni temveč v zdravje in dobro počutje v najširšem pomenu. 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Izobraževanja 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/>
              <a:t>pomembnost izobraževanja in potrebo po dialogu med klasičnimi homeopatskimi šolami in pluralističnim pristopom homeopatskega zdravljenja, ki predpisuje več homeopatskih zdravil hkrati</a:t>
            </a:r>
          </a:p>
          <a:p>
            <a:r>
              <a:rPr lang="sl-SI" dirty="0"/>
              <a:t>Seznaniti farmacevtske tehnike, druge sekcije in podružnice SFD </a:t>
            </a:r>
          </a:p>
          <a:p>
            <a:r>
              <a:rPr lang="sl-SI" dirty="0"/>
              <a:t>Predavanja v Portorožu</a:t>
            </a:r>
            <a:endParaRPr lang="en-US" dirty="0"/>
          </a:p>
          <a:p>
            <a:endParaRPr lang="sl-SI" b="1" dirty="0"/>
          </a:p>
          <a:p>
            <a:endParaRPr lang="sl-SI" b="1" dirty="0"/>
          </a:p>
          <a:p>
            <a:endParaRPr lang="sl-SI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Izobraževanja 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/>
              <a:t>Povezovanje s Fakulteto za farmacijo</a:t>
            </a:r>
          </a:p>
          <a:p>
            <a:r>
              <a:rPr lang="sl-SI" dirty="0"/>
              <a:t>Povezovanje s podružnicami in sekcijami </a:t>
            </a:r>
          </a:p>
          <a:p>
            <a:r>
              <a:rPr lang="sl-SI" dirty="0"/>
              <a:t>Izobraževanja za laično javnost ( teden homeopatije v aprilu, festivali celostnega holističnega zdravljenja)</a:t>
            </a:r>
          </a:p>
          <a:p>
            <a:r>
              <a:rPr lang="sl-SI" dirty="0"/>
              <a:t>Homeopatska društva v Sloveniji</a:t>
            </a:r>
          </a:p>
          <a:p>
            <a:endParaRPr lang="en-US" dirty="0"/>
          </a:p>
          <a:p>
            <a:endParaRPr lang="sl-SI" b="1" dirty="0"/>
          </a:p>
          <a:p>
            <a:endParaRPr lang="sl-SI" b="1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38100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Izobraževanja HS  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/>
              <a:t>Teden homeopatije ( april 2023)</a:t>
            </a:r>
          </a:p>
          <a:p>
            <a:r>
              <a:rPr lang="sl-SI" dirty="0"/>
              <a:t>Četrtki za homeopatijo </a:t>
            </a:r>
          </a:p>
          <a:p>
            <a:r>
              <a:rPr lang="sl-SI" dirty="0"/>
              <a:t>Letno enodnevno srečanje HS </a:t>
            </a:r>
          </a:p>
          <a:p>
            <a:r>
              <a:rPr lang="sl-SI" dirty="0" err="1"/>
              <a:t>Web</a:t>
            </a:r>
            <a:r>
              <a:rPr lang="sl-SI" dirty="0"/>
              <a:t> site izobraževanja ( četrtki za homeopatijo)</a:t>
            </a:r>
            <a:endParaRPr lang="en-US" dirty="0"/>
          </a:p>
          <a:p>
            <a:endParaRPr lang="sl-SI" b="1" dirty="0"/>
          </a:p>
          <a:p>
            <a:endParaRPr lang="sl-SI" b="1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80060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4C52739A-13A4-45C6-8D5C-5D2E3F8A3D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274" y="40341"/>
            <a:ext cx="5019452" cy="6777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76213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Infusion">
  <a:themeElements>
    <a:clrScheme name="Infusion">
      <a:dk1>
        <a:sysClr val="windowText" lastClr="000000"/>
      </a:dk1>
      <a:lt1>
        <a:sysClr val="window" lastClr="FFFFFF"/>
      </a:lt1>
      <a:dk2>
        <a:srgbClr val="2F1F58"/>
      </a:dk2>
      <a:lt2>
        <a:srgbClr val="B7A9E0"/>
      </a:lt2>
      <a:accent1>
        <a:srgbClr val="8C73D0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Infusion">
      <a:majorFont>
        <a:latin typeface="Mistral"/>
        <a:ea typeface=""/>
        <a:cs typeface=""/>
        <a:font script="Jpan" typeface="ＭＳ Ｐ明朝"/>
      </a:majorFont>
      <a:minorFont>
        <a:latin typeface="Candara"/>
        <a:ea typeface=""/>
        <a:cs typeface=""/>
        <a:font script="Jpan" typeface="メイリオ"/>
      </a:minorFont>
    </a:fontScheme>
    <a:fmtScheme name="Infusion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300000"/>
                <a:lumMod val="125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135000"/>
              </a:schemeClr>
            </a:duotone>
          </a:blip>
          <a:tile tx="0" ty="0" sx="40000" sy="40000" flip="none" algn="tl"/>
        </a:blipFill>
      </a:fillStyleLst>
      <a:lnStyleLst>
        <a:ln w="38100" cap="flat" cmpd="sng" algn="ctr">
          <a:solidFill>
            <a:schemeClr val="phClr">
              <a:alpha val="70000"/>
              <a:satMod val="105000"/>
            </a:schemeClr>
          </a:solidFill>
          <a:prstDash val="solid"/>
          <a:miter/>
        </a:ln>
        <a:ln w="50800" cap="flat" cmpd="sng" algn="ctr">
          <a:solidFill>
            <a:schemeClr val="phClr">
              <a:alpha val="50000"/>
            </a:schemeClr>
          </a:solidFill>
          <a:prstDash val="solid"/>
          <a:miter/>
        </a:ln>
        <a:ln w="88900" cap="flat" cmpd="sng" algn="ctr">
          <a:solidFill>
            <a:schemeClr val="phClr">
              <a:alpha val="40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r="13500000">
              <a:srgbClr val="000000">
                <a:alpha val="50000"/>
              </a:srgbClr>
            </a:innerShdw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Infusion.thmx</Template>
  <TotalTime>41591</TotalTime>
  <Words>497</Words>
  <Application>Microsoft Office PowerPoint</Application>
  <PresentationFormat>Diaprojekcija na zaslonu (4:3)</PresentationFormat>
  <Paragraphs>53</Paragraphs>
  <Slides>13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13</vt:i4>
      </vt:variant>
    </vt:vector>
  </HeadingPairs>
  <TitlesOfParts>
    <vt:vector size="19" baseType="lpstr">
      <vt:lpstr>Arial</vt:lpstr>
      <vt:lpstr>BlairMdITC TT Medium</vt:lpstr>
      <vt:lpstr>Calibri</vt:lpstr>
      <vt:lpstr>Candara</vt:lpstr>
      <vt:lpstr>Mistral</vt:lpstr>
      <vt:lpstr>Infusion</vt:lpstr>
      <vt:lpstr>Homeopatska sekcija  2023-2025 </vt:lpstr>
      <vt:lpstr>Homeopatska sekcija SFD </vt:lpstr>
      <vt:lpstr>PowerPointova predstavitev</vt:lpstr>
      <vt:lpstr>Poslanstvo</vt:lpstr>
      <vt:lpstr>PowerPointova predstavitev</vt:lpstr>
      <vt:lpstr>Izobraževanja </vt:lpstr>
      <vt:lpstr>Izobraževanja </vt:lpstr>
      <vt:lpstr>Izobraževanja HS  </vt:lpstr>
      <vt:lpstr>PowerPointova predstavitev</vt:lpstr>
      <vt:lpstr> Uporabniki in uporabnice </vt:lpstr>
      <vt:lpstr>Homeopatska sekcija  </vt:lpstr>
      <vt:lpstr>Medijske objave </vt:lpstr>
      <vt:lpstr>Sklepna misel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ECH – European Comittee for Homeopathy</dc:title>
  <dc:creator>Maruša</dc:creator>
  <cp:lastModifiedBy>Maruša</cp:lastModifiedBy>
  <cp:revision>491</cp:revision>
  <dcterms:created xsi:type="dcterms:W3CDTF">2011-03-28T16:31:37Z</dcterms:created>
  <dcterms:modified xsi:type="dcterms:W3CDTF">2023-03-29T07:36:50Z</dcterms:modified>
</cp:coreProperties>
</file>