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1" r:id="rId1"/>
  </p:sldMasterIdLst>
  <p:sldIdLst>
    <p:sldId id="256" r:id="rId2"/>
    <p:sldId id="257" r:id="rId3"/>
    <p:sldId id="296" r:id="rId4"/>
    <p:sldId id="276" r:id="rId5"/>
    <p:sldId id="292" r:id="rId6"/>
    <p:sldId id="293" r:id="rId7"/>
    <p:sldId id="278" r:id="rId8"/>
    <p:sldId id="294" r:id="rId9"/>
    <p:sldId id="295" r:id="rId10"/>
    <p:sldId id="282" r:id="rId11"/>
    <p:sldId id="284" r:id="rId12"/>
    <p:sldId id="28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97CF"/>
    <a:srgbClr val="D3E6E2"/>
    <a:srgbClr val="0077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97" d="100"/>
          <a:sy n="97" d="100"/>
        </p:scale>
        <p:origin x="144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5992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5533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14219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46652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4078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376646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1074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54052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258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0149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03028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401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31490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5198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1648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454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11056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CDA4FF5-EE64-4522-A235-867F67F27515}" type="datetimeFigureOut">
              <a:rPr lang="sl-SI" smtClean="0"/>
              <a:t>25. 08. 2026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sl-SI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DD81C81-21B3-4792-A91D-7B40F1BDD00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0651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  <p:sldLayoutId id="2147484073" r:id="rId12"/>
    <p:sldLayoutId id="2147484074" r:id="rId13"/>
    <p:sldLayoutId id="2147484075" r:id="rId14"/>
    <p:sldLayoutId id="2147484076" r:id="rId15"/>
    <p:sldLayoutId id="2147484077" r:id="rId16"/>
    <p:sldLayoutId id="21474840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740885" cy="1811867"/>
          </a:xfrm>
        </p:spPr>
        <p:txBody>
          <a:bodyPr>
            <a:normAutofit/>
          </a:bodyPr>
          <a:lstStyle/>
          <a:p>
            <a:r>
              <a:rPr lang="sl-SI" sz="5600" b="1" dirty="0"/>
              <a:t>Z</a:t>
            </a:r>
            <a:r>
              <a:rPr lang="sl-SI" sz="5600" b="1" dirty="0" smtClean="0"/>
              <a:t>DRAVE OČI</a:t>
            </a:r>
            <a:endParaRPr lang="sl-SI" sz="5600" b="1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154955" y="4257226"/>
            <a:ext cx="8825658" cy="861420"/>
          </a:xfrm>
        </p:spPr>
        <p:txBody>
          <a:bodyPr>
            <a:normAutofit/>
          </a:bodyPr>
          <a:lstStyle/>
          <a:p>
            <a:r>
              <a:rPr lang="sl-SI" sz="1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22. </a:t>
            </a:r>
            <a:r>
              <a:rPr lang="sl-SI" sz="16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dan slovenskih lekarn </a:t>
            </a:r>
            <a:r>
              <a:rPr lang="sl-SI" sz="1600" cap="none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– 26. september </a:t>
            </a:r>
            <a:r>
              <a:rPr lang="sl-SI" sz="1600" cap="none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2026</a:t>
            </a:r>
            <a:endParaRPr lang="sl-SI" sz="1600" cap="none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Podnaslov 2"/>
          <p:cNvSpPr txBox="1">
            <a:spLocks/>
          </p:cNvSpPr>
          <p:nvPr/>
        </p:nvSpPr>
        <p:spPr>
          <a:xfrm>
            <a:off x="1069848" y="2445359"/>
            <a:ext cx="10993546" cy="5903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 cap="all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8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O pravilni in varni uporabi zdravil</a:t>
            </a:r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870301D5-2E4A-8E04-FD74-768E85AC3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337" y="5464272"/>
            <a:ext cx="2552850" cy="708760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6138BA52-D407-6808-70BC-09F3F5B44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864" y="5464272"/>
            <a:ext cx="1237754" cy="706619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4795" y="1147251"/>
            <a:ext cx="4724809" cy="470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20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0560" y="762000"/>
            <a:ext cx="9245807" cy="9186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l-SI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Sindrom suhega očesa</a:t>
            </a:r>
            <a:endParaRPr lang="sl-SI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10598988" y="393561"/>
            <a:ext cx="3994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  <a:endParaRPr lang="sl-SI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1361" y="4729655"/>
            <a:ext cx="1610640" cy="2128345"/>
          </a:xfrm>
          <a:prstGeom prst="rect">
            <a:avLst/>
          </a:prstGeom>
        </p:spPr>
      </p:pic>
      <p:sp>
        <p:nvSpPr>
          <p:cNvPr id="8" name="Označba mesta vsebine 2"/>
          <p:cNvSpPr>
            <a:spLocks noGrp="1"/>
          </p:cNvSpPr>
          <p:nvPr>
            <p:ph idx="1"/>
          </p:nvPr>
        </p:nvSpPr>
        <p:spPr>
          <a:xfrm>
            <a:off x="523212" y="2222939"/>
            <a:ext cx="9889913" cy="457199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b</a:t>
            </a:r>
            <a:r>
              <a:rPr lang="sl-SI" sz="2000" dirty="0" smtClean="0"/>
              <a:t>olezen, s katero se srečujejo ljudje vseh starosti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d</a:t>
            </a:r>
            <a:r>
              <a:rPr lang="sl-SI" sz="2000" dirty="0" smtClean="0"/>
              <a:t>ejavniki tveganja: starost, hormonski vplivi (ženske pogosteje), kronične bolezni (sladkorna bolezen, bolezni ščitnice, Parkinsonova bolezen)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r</a:t>
            </a:r>
            <a:r>
              <a:rPr lang="sl-SI" sz="2000" dirty="0" smtClean="0"/>
              <a:t>azlične oblike (razlog zanje v različnih delih solznega filma): </a:t>
            </a:r>
            <a:r>
              <a:rPr lang="sl-SI" sz="2000" dirty="0" err="1" smtClean="0"/>
              <a:t>evaporativna</a:t>
            </a:r>
            <a:r>
              <a:rPr lang="sl-SI" sz="2000" dirty="0" smtClean="0"/>
              <a:t>, </a:t>
            </a:r>
            <a:r>
              <a:rPr lang="sl-SI" sz="2000" dirty="0" err="1" smtClean="0"/>
              <a:t>hiposekrecijska</a:t>
            </a:r>
            <a:r>
              <a:rPr lang="sl-SI" sz="2000" dirty="0" smtClean="0"/>
              <a:t>, mešana oblika</a:t>
            </a:r>
            <a:endParaRPr lang="sl-SI" sz="2000" dirty="0"/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p</a:t>
            </a:r>
            <a:r>
              <a:rPr lang="sl-SI" sz="2000" dirty="0" smtClean="0"/>
              <a:t>otrebno zdraviti, da ne pride do vnetja očesne površine (zlasti poškodb roženice)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o</a:t>
            </a:r>
            <a:r>
              <a:rPr lang="sl-SI" sz="2000" dirty="0" smtClean="0"/>
              <a:t>snova samozdravljenja: </a:t>
            </a:r>
            <a:r>
              <a:rPr lang="sl-SI" sz="2000" b="1" dirty="0" smtClean="0"/>
              <a:t>umetne solze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304717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0560" y="762000"/>
            <a:ext cx="9245807" cy="9186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l-SI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Pravilna uporaba zdravil za oči</a:t>
            </a:r>
            <a:endParaRPr lang="sl-SI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10598988" y="393561"/>
            <a:ext cx="3994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  <a:endParaRPr lang="sl-SI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1807" y="4500880"/>
            <a:ext cx="1826579" cy="2357120"/>
          </a:xfrm>
          <a:prstGeom prst="rect">
            <a:avLst/>
          </a:prstGeom>
        </p:spPr>
      </p:pic>
      <p:sp>
        <p:nvSpPr>
          <p:cNvPr id="8" name="Označba mesta vsebine 2"/>
          <p:cNvSpPr>
            <a:spLocks noGrp="1"/>
          </p:cNvSpPr>
          <p:nvPr>
            <p:ph idx="1"/>
          </p:nvPr>
        </p:nvSpPr>
        <p:spPr>
          <a:xfrm>
            <a:off x="475915" y="2191407"/>
            <a:ext cx="9377390" cy="40911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n</a:t>
            </a:r>
            <a:r>
              <a:rPr lang="sl-SI" sz="2000" dirty="0" smtClean="0"/>
              <a:t>ajpogostejši farmacevtski obliki sta kapljice in mazilo za oči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u</a:t>
            </a:r>
            <a:r>
              <a:rPr lang="sl-SI" sz="2000" dirty="0"/>
              <a:t>poraba je lahko časovno omejena ali pa </a:t>
            </a:r>
            <a:r>
              <a:rPr lang="sl-SI" sz="2000" dirty="0" smtClean="0"/>
              <a:t>dolgotrajna (odvisno od namena uporabe)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p</a:t>
            </a:r>
            <a:r>
              <a:rPr lang="sl-SI" sz="2000" dirty="0" smtClean="0"/>
              <a:t>red dajanjem zdravila moramo vselej poskrbeti za higieno rok in odstraniti kontaktne leče (če jih uporabljamo)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 smtClean="0"/>
              <a:t>če se hkrati uporabljajo </a:t>
            </a:r>
            <a:r>
              <a:rPr lang="sl-SI" sz="2000" dirty="0"/>
              <a:t>kapljice in mazilo za oči, </a:t>
            </a:r>
            <a:r>
              <a:rPr lang="sl-SI" sz="2000" dirty="0" smtClean="0"/>
              <a:t>se najprej </a:t>
            </a:r>
            <a:r>
              <a:rPr lang="sl-SI" sz="2000" dirty="0" err="1" smtClean="0"/>
              <a:t>vkapa</a:t>
            </a:r>
            <a:r>
              <a:rPr lang="sl-SI" sz="2000" dirty="0" smtClean="0"/>
              <a:t> </a:t>
            </a:r>
            <a:r>
              <a:rPr lang="sl-SI" sz="2000" dirty="0"/>
              <a:t>kapljice, čez približno 10 minut pa </a:t>
            </a:r>
            <a:r>
              <a:rPr lang="sl-SI" sz="2000" dirty="0" smtClean="0"/>
              <a:t>nanese </a:t>
            </a:r>
            <a:r>
              <a:rPr lang="sl-SI" sz="2000" dirty="0"/>
              <a:t>še </a:t>
            </a:r>
            <a:r>
              <a:rPr lang="sl-SI" sz="2000" dirty="0" smtClean="0"/>
              <a:t>mazilo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p</a:t>
            </a:r>
            <a:r>
              <a:rPr lang="sl-SI" sz="2000" dirty="0" smtClean="0"/>
              <a:t>otrebno je dosledno upoštevati navedeni rok uporabe zdravila </a:t>
            </a:r>
            <a:br>
              <a:rPr lang="sl-SI" sz="2000" dirty="0" smtClean="0"/>
            </a:br>
            <a:r>
              <a:rPr lang="sl-SI" sz="2000" dirty="0" smtClean="0"/>
              <a:t>(brez konzervansov običajno uporabni 4 tedne po odprtju)</a:t>
            </a:r>
            <a:endParaRPr lang="sl-SI" sz="2000" dirty="0"/>
          </a:p>
          <a:p>
            <a:pPr>
              <a:lnSpc>
                <a:spcPct val="150000"/>
              </a:lnSpc>
              <a:buFontTx/>
              <a:buChar char="-"/>
            </a:pPr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80387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0560" y="762000"/>
            <a:ext cx="9245807" cy="9186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l-SI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Preventivni ukrepi za zdravje oči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10598988" y="393561"/>
            <a:ext cx="3994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6</a:t>
            </a:r>
            <a:endParaRPr lang="sl-SI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9521" y="4498010"/>
            <a:ext cx="2062479" cy="2359990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623" y="2290852"/>
            <a:ext cx="4456567" cy="591489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914" y="3011589"/>
            <a:ext cx="4453984" cy="587679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516" y="3728516"/>
            <a:ext cx="4445382" cy="603446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623" y="4454030"/>
            <a:ext cx="4445382" cy="633595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215" y="5167831"/>
            <a:ext cx="4453984" cy="597988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914" y="5880782"/>
            <a:ext cx="4453984" cy="621723"/>
          </a:xfrm>
          <a:prstGeom prst="rect">
            <a:avLst/>
          </a:prstGeom>
        </p:spPr>
      </p:pic>
      <p:pic>
        <p:nvPicPr>
          <p:cNvPr id="16" name="Slika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8669" y="2584025"/>
            <a:ext cx="4462586" cy="622923"/>
          </a:xfrm>
          <a:prstGeom prst="rect">
            <a:avLst/>
          </a:prstGeom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08669" y="3386353"/>
            <a:ext cx="4462586" cy="561652"/>
          </a:xfrm>
          <a:prstGeom prst="rect">
            <a:avLst/>
          </a:prstGeom>
        </p:spPr>
      </p:pic>
      <p:pic>
        <p:nvPicPr>
          <p:cNvPr id="19" name="Slika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08669" y="4127067"/>
            <a:ext cx="4462586" cy="569471"/>
          </a:xfrm>
          <a:prstGeom prst="rect">
            <a:avLst/>
          </a:prstGeom>
        </p:spPr>
      </p:pic>
      <p:pic>
        <p:nvPicPr>
          <p:cNvPr id="20" name="Slika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08669" y="4875943"/>
            <a:ext cx="4492998" cy="583777"/>
          </a:xfrm>
          <a:prstGeom prst="rect">
            <a:avLst/>
          </a:prstGeom>
        </p:spPr>
      </p:pic>
      <p:pic>
        <p:nvPicPr>
          <p:cNvPr id="21" name="Slika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23875" y="5639125"/>
            <a:ext cx="4462586" cy="53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1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… več o skrbi za zdrave oči:</a:t>
            </a:r>
            <a:endParaRPr lang="sl-SI" sz="28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667" y="2262894"/>
            <a:ext cx="3212173" cy="459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9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0560" y="762000"/>
            <a:ext cx="9245807" cy="918632"/>
          </a:xfrm>
        </p:spPr>
        <p:txBody>
          <a:bodyPr>
            <a:normAutofit/>
          </a:bodyPr>
          <a:lstStyle/>
          <a:p>
            <a:r>
              <a:rPr lang="sl-SI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KAZALO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60150" y="2225899"/>
            <a:ext cx="9148933" cy="449021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l-SI" sz="2800" b="1" dirty="0" smtClean="0">
                <a:solidFill>
                  <a:schemeClr val="accent1"/>
                </a:solidFill>
              </a:rPr>
              <a:t>1 </a:t>
            </a:r>
            <a:r>
              <a:rPr lang="sl-SI" sz="2800" dirty="0">
                <a:solidFill>
                  <a:schemeClr val="tx1"/>
                </a:solidFill>
              </a:rPr>
              <a:t>Zgradba očesa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800" b="1" dirty="0" smtClean="0">
                <a:solidFill>
                  <a:schemeClr val="accent1"/>
                </a:solidFill>
              </a:rPr>
              <a:t>2</a:t>
            </a:r>
            <a:r>
              <a:rPr lang="sl-SI" sz="2800" dirty="0" smtClean="0"/>
              <a:t> </a:t>
            </a:r>
            <a:r>
              <a:rPr lang="sl-SI" sz="2800" dirty="0" smtClean="0">
                <a:solidFill>
                  <a:schemeClr val="tx1"/>
                </a:solidFill>
              </a:rPr>
              <a:t>Najpogostejše vnetne očesne bolezni otrok</a:t>
            </a:r>
            <a:endParaRPr lang="sl-SI" sz="2800" dirty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sl-SI" sz="2800" b="1" dirty="0">
                <a:solidFill>
                  <a:schemeClr val="accent1"/>
                </a:solidFill>
              </a:rPr>
              <a:t>3</a:t>
            </a:r>
            <a:r>
              <a:rPr lang="sl-SI" sz="2800" dirty="0" smtClean="0"/>
              <a:t> </a:t>
            </a:r>
            <a:r>
              <a:rPr lang="sl-SI" sz="2800" dirty="0" smtClean="0">
                <a:solidFill>
                  <a:schemeClr val="tx1"/>
                </a:solidFill>
              </a:rPr>
              <a:t>Najpogostejše očesne bolezni odraslih</a:t>
            </a:r>
            <a:endParaRPr lang="sl-SI" sz="2800" dirty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sl-SI" sz="2800" b="1" dirty="0">
                <a:solidFill>
                  <a:schemeClr val="accent1"/>
                </a:solidFill>
              </a:rPr>
              <a:t>4</a:t>
            </a:r>
            <a:r>
              <a:rPr lang="sl-SI" sz="2800" dirty="0" smtClean="0">
                <a:solidFill>
                  <a:schemeClr val="tx1"/>
                </a:solidFill>
              </a:rPr>
              <a:t> Sindrom suhega očesa</a:t>
            </a:r>
            <a:endParaRPr lang="sl-SI" sz="2800" dirty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sl-SI" sz="2800" b="1" dirty="0">
                <a:solidFill>
                  <a:schemeClr val="accent1"/>
                </a:solidFill>
              </a:rPr>
              <a:t>5</a:t>
            </a:r>
            <a:r>
              <a:rPr lang="sl-SI" sz="2800" dirty="0" smtClean="0">
                <a:solidFill>
                  <a:schemeClr val="accent1"/>
                </a:solidFill>
              </a:rPr>
              <a:t> </a:t>
            </a:r>
            <a:r>
              <a:rPr lang="sl-SI" sz="2800" dirty="0" smtClean="0">
                <a:solidFill>
                  <a:schemeClr val="tx1"/>
                </a:solidFill>
              </a:rPr>
              <a:t>Pravilna uporaba zdravil za oči</a:t>
            </a:r>
            <a:endParaRPr lang="sl-SI" sz="2800" dirty="0">
              <a:solidFill>
                <a:schemeClr val="tx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sl-SI" sz="2800" b="1" dirty="0">
                <a:solidFill>
                  <a:schemeClr val="accent1"/>
                </a:solidFill>
              </a:rPr>
              <a:t>6</a:t>
            </a:r>
            <a:r>
              <a:rPr lang="sl-SI" sz="2800" dirty="0" smtClean="0">
                <a:solidFill>
                  <a:schemeClr val="accent1"/>
                </a:solidFill>
              </a:rPr>
              <a:t> </a:t>
            </a:r>
            <a:r>
              <a:rPr lang="sl-SI" sz="2800" dirty="0" smtClean="0">
                <a:solidFill>
                  <a:schemeClr val="tx1"/>
                </a:solidFill>
              </a:rPr>
              <a:t>Preventivni ukrepi za zdravje oči</a:t>
            </a:r>
            <a:endParaRPr lang="sl-SI" sz="2800" dirty="0">
              <a:solidFill>
                <a:schemeClr val="tx1"/>
              </a:solidFill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3736" y="3545840"/>
            <a:ext cx="3328264" cy="331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0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0560" y="762000"/>
            <a:ext cx="9245807" cy="918632"/>
          </a:xfrm>
        </p:spPr>
        <p:txBody>
          <a:bodyPr>
            <a:normAutofit/>
          </a:bodyPr>
          <a:lstStyle/>
          <a:p>
            <a:r>
              <a:rPr lang="sl-SI" sz="3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Zgradba očesa</a:t>
            </a:r>
            <a:endParaRPr lang="sl-SI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10598988" y="393561"/>
            <a:ext cx="3994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  <a:endParaRPr lang="sl-SI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138" y="2254674"/>
            <a:ext cx="5448772" cy="43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13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0560" y="762000"/>
            <a:ext cx="9245807" cy="918632"/>
          </a:xfrm>
        </p:spPr>
        <p:txBody>
          <a:bodyPr>
            <a:normAutofit/>
          </a:bodyPr>
          <a:lstStyle/>
          <a:p>
            <a:r>
              <a:rPr lang="sl-SI" sz="3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Najpogostejše vnetne očesne bolezni otrok</a:t>
            </a:r>
            <a:endParaRPr lang="sl-SI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60150" y="2367788"/>
            <a:ext cx="5495173" cy="441909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l-SI" sz="2800" b="1" dirty="0" smtClean="0">
                <a:solidFill>
                  <a:schemeClr val="accent1">
                    <a:lumMod val="75000"/>
                  </a:schemeClr>
                </a:solidFill>
              </a:rPr>
              <a:t>Vnetje očesne veznice </a:t>
            </a:r>
            <a:r>
              <a:rPr lang="sl-SI" sz="2800" b="1" i="1" dirty="0" smtClean="0">
                <a:solidFill>
                  <a:schemeClr val="tx1"/>
                </a:solidFill>
              </a:rPr>
              <a:t>(</a:t>
            </a:r>
            <a:r>
              <a:rPr lang="sl-SI" sz="2800" b="1" i="1" dirty="0" err="1" smtClean="0">
                <a:solidFill>
                  <a:schemeClr val="tx1"/>
                </a:solidFill>
              </a:rPr>
              <a:t>konjunktivitis</a:t>
            </a:r>
            <a:r>
              <a:rPr lang="sl-SI" sz="2800" b="1" i="1" dirty="0" smtClean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 smtClean="0">
                <a:solidFill>
                  <a:schemeClr val="tx1"/>
                </a:solidFill>
              </a:rPr>
              <a:t>razlikujemo bakterijski, virusni in alergijski </a:t>
            </a:r>
            <a:r>
              <a:rPr lang="sl-SI" sz="2000" dirty="0" err="1" smtClean="0">
                <a:solidFill>
                  <a:schemeClr val="tx1"/>
                </a:solidFill>
              </a:rPr>
              <a:t>konjunktivitis</a:t>
            </a:r>
            <a:r>
              <a:rPr lang="sl-SI" sz="2000" dirty="0" smtClean="0">
                <a:solidFill>
                  <a:schemeClr val="tx1"/>
                </a:solidFill>
              </a:rPr>
              <a:t> </a:t>
            </a:r>
            <a:r>
              <a:rPr lang="sl-SI" sz="2000" i="1" dirty="0" smtClean="0">
                <a:solidFill>
                  <a:schemeClr val="tx1"/>
                </a:solidFill>
              </a:rPr>
              <a:t>(tabela)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>
                <a:solidFill>
                  <a:schemeClr val="tx1"/>
                </a:solidFill>
              </a:rPr>
              <a:t>b</a:t>
            </a:r>
            <a:r>
              <a:rPr lang="sl-SI" sz="2000" dirty="0" smtClean="0">
                <a:solidFill>
                  <a:schemeClr val="tx1"/>
                </a:solidFill>
              </a:rPr>
              <a:t>akterijski in alergijski </a:t>
            </a:r>
            <a:r>
              <a:rPr lang="sl-SI" sz="2000" dirty="0" err="1" smtClean="0">
                <a:solidFill>
                  <a:schemeClr val="tx1"/>
                </a:solidFill>
              </a:rPr>
              <a:t>konjunktivitis</a:t>
            </a:r>
            <a:r>
              <a:rPr lang="sl-SI" sz="2000" dirty="0" smtClean="0">
                <a:solidFill>
                  <a:schemeClr val="tx1"/>
                </a:solidFill>
              </a:rPr>
              <a:t> zdravimo z zdravili, pri </a:t>
            </a:r>
            <a:r>
              <a:rPr lang="sl-SI" sz="2000" dirty="0">
                <a:solidFill>
                  <a:schemeClr val="tx1"/>
                </a:solidFill>
              </a:rPr>
              <a:t>virusni okužbi je zdravljenje </a:t>
            </a:r>
            <a:r>
              <a:rPr lang="sl-SI" sz="2000" dirty="0" smtClean="0">
                <a:solidFill>
                  <a:schemeClr val="tx1"/>
                </a:solidFill>
              </a:rPr>
              <a:t>nujno, </a:t>
            </a:r>
            <a:r>
              <a:rPr lang="sl-SI" sz="2000" dirty="0">
                <a:solidFill>
                  <a:schemeClr val="tx1"/>
                </a:solidFill>
              </a:rPr>
              <a:t>če je okužba povzročena z virusom herpes </a:t>
            </a:r>
            <a:r>
              <a:rPr lang="sl-SI" sz="2000" dirty="0" err="1">
                <a:solidFill>
                  <a:schemeClr val="tx1"/>
                </a:solidFill>
              </a:rPr>
              <a:t>simpleksa</a:t>
            </a:r>
            <a:endParaRPr lang="sl-SI" sz="2000" dirty="0">
              <a:solidFill>
                <a:schemeClr val="tx1"/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10598988" y="393561"/>
            <a:ext cx="3994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  <a:endParaRPr lang="sl-SI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8456" y="4856480"/>
            <a:ext cx="1290119" cy="193040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5846" y="2289325"/>
            <a:ext cx="4623000" cy="456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2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0560" y="762000"/>
            <a:ext cx="9245807" cy="918632"/>
          </a:xfrm>
        </p:spPr>
        <p:txBody>
          <a:bodyPr>
            <a:normAutofit/>
          </a:bodyPr>
          <a:lstStyle/>
          <a:p>
            <a:r>
              <a:rPr lang="sl-SI" sz="3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Najpogostejše vnetne očesne bolezni otrok</a:t>
            </a:r>
            <a:endParaRPr lang="sl-SI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60151" y="2367788"/>
            <a:ext cx="7666974" cy="441909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l-SI" sz="2800" b="1" dirty="0" smtClean="0">
                <a:solidFill>
                  <a:schemeClr val="accent1">
                    <a:lumMod val="75000"/>
                  </a:schemeClr>
                </a:solidFill>
              </a:rPr>
              <a:t>Vnetje robov vek </a:t>
            </a:r>
            <a:r>
              <a:rPr lang="sl-SI" sz="2800" b="1" i="1" dirty="0" smtClean="0">
                <a:solidFill>
                  <a:schemeClr val="tx1"/>
                </a:solidFill>
              </a:rPr>
              <a:t>(</a:t>
            </a:r>
            <a:r>
              <a:rPr lang="sl-SI" sz="2800" b="1" i="1" dirty="0" err="1" smtClean="0">
                <a:solidFill>
                  <a:schemeClr val="tx1"/>
                </a:solidFill>
              </a:rPr>
              <a:t>blefaritis</a:t>
            </a:r>
            <a:r>
              <a:rPr lang="sl-SI" sz="2800" b="1" i="1" dirty="0" smtClean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 smtClean="0">
                <a:solidFill>
                  <a:schemeClr val="tx1"/>
                </a:solidFill>
              </a:rPr>
              <a:t>najpogostejši obliki sta stafilokokni </a:t>
            </a:r>
            <a:r>
              <a:rPr lang="sl-SI" sz="2000" dirty="0" err="1" smtClean="0">
                <a:solidFill>
                  <a:schemeClr val="tx1"/>
                </a:solidFill>
              </a:rPr>
              <a:t>blefaritis</a:t>
            </a:r>
            <a:r>
              <a:rPr lang="sl-SI" sz="2000" dirty="0" smtClean="0">
                <a:solidFill>
                  <a:schemeClr val="tx1"/>
                </a:solidFill>
              </a:rPr>
              <a:t> in </a:t>
            </a:r>
            <a:r>
              <a:rPr lang="sl-SI" sz="2000" dirty="0" err="1" smtClean="0">
                <a:solidFill>
                  <a:schemeClr val="tx1"/>
                </a:solidFill>
              </a:rPr>
              <a:t>seboroični</a:t>
            </a:r>
            <a:r>
              <a:rPr lang="sl-SI" sz="2000" dirty="0" smtClean="0">
                <a:solidFill>
                  <a:schemeClr val="tx1"/>
                </a:solidFill>
              </a:rPr>
              <a:t> </a:t>
            </a:r>
            <a:r>
              <a:rPr lang="sl-SI" sz="2000" dirty="0" err="1" smtClean="0">
                <a:solidFill>
                  <a:schemeClr val="tx1"/>
                </a:solidFill>
              </a:rPr>
              <a:t>blefaritis</a:t>
            </a:r>
            <a:endParaRPr lang="sl-SI" sz="20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>
                <a:solidFill>
                  <a:schemeClr val="tx1"/>
                </a:solidFill>
              </a:rPr>
              <a:t>r</a:t>
            </a:r>
            <a:r>
              <a:rPr lang="sl-SI" sz="2000" dirty="0" smtClean="0">
                <a:solidFill>
                  <a:schemeClr val="tx1"/>
                </a:solidFill>
              </a:rPr>
              <a:t>deče, zadebeljene veke in robovi, lahko luskasti robovi in draženje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>
                <a:solidFill>
                  <a:schemeClr val="tx1"/>
                </a:solidFill>
              </a:rPr>
              <a:t>k</a:t>
            </a:r>
            <a:r>
              <a:rPr lang="sl-SI" sz="2000" dirty="0" smtClean="0">
                <a:solidFill>
                  <a:schemeClr val="tx1"/>
                </a:solidFill>
              </a:rPr>
              <a:t>ronična težava, z izboljšanji in poslabšanji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>
                <a:solidFill>
                  <a:schemeClr val="tx1"/>
                </a:solidFill>
              </a:rPr>
              <a:t>n</a:t>
            </a:r>
            <a:r>
              <a:rPr lang="sl-SI" sz="2000" dirty="0" smtClean="0">
                <a:solidFill>
                  <a:schemeClr val="tx1"/>
                </a:solidFill>
              </a:rPr>
              <a:t>ujna je nega vek (tudi v času izboljšanja), ki vključuje gretje, masažo in čiščenje vek</a:t>
            </a:r>
            <a:endParaRPr lang="sl-SI" sz="2000" dirty="0">
              <a:solidFill>
                <a:schemeClr val="tx1"/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10598988" y="393561"/>
            <a:ext cx="3994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  <a:endParaRPr lang="sl-SI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8456" y="4856480"/>
            <a:ext cx="1290119" cy="193040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6222" y="2216220"/>
            <a:ext cx="1908923" cy="457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52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0560" y="762000"/>
            <a:ext cx="9245807" cy="918632"/>
          </a:xfrm>
        </p:spPr>
        <p:txBody>
          <a:bodyPr>
            <a:normAutofit/>
          </a:bodyPr>
          <a:lstStyle/>
          <a:p>
            <a:r>
              <a:rPr lang="sl-SI" sz="3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Najpogostejše vnetne očesne bolezni otrok</a:t>
            </a:r>
            <a:endParaRPr lang="sl-SI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60151" y="2367788"/>
            <a:ext cx="8983394" cy="335509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l-SI" sz="2800" b="1" dirty="0" smtClean="0">
                <a:solidFill>
                  <a:schemeClr val="accent1">
                    <a:lumMod val="75000"/>
                  </a:schemeClr>
                </a:solidFill>
              </a:rPr>
              <a:t>Ječmen </a:t>
            </a:r>
            <a:r>
              <a:rPr lang="sl-SI" sz="2800" b="1" i="1" dirty="0" smtClean="0">
                <a:solidFill>
                  <a:schemeClr val="tx1"/>
                </a:solidFill>
              </a:rPr>
              <a:t>(</a:t>
            </a:r>
            <a:r>
              <a:rPr lang="sl-SI" sz="2800" b="1" i="1" dirty="0" err="1" smtClean="0">
                <a:solidFill>
                  <a:schemeClr val="tx1"/>
                </a:solidFill>
              </a:rPr>
              <a:t>hordeol</a:t>
            </a:r>
            <a:r>
              <a:rPr lang="sl-SI" sz="2800" b="1" i="1" dirty="0" smtClean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na dotik boleča rdeča zatrdlina na robu veke z oteklino, okolno rdečino, lahko je prisoten tudi </a:t>
            </a:r>
            <a:r>
              <a:rPr lang="sl-SI" sz="2000" dirty="0" smtClean="0"/>
              <a:t>izcedek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 smtClean="0"/>
              <a:t>večina se jih predre </a:t>
            </a:r>
            <a:r>
              <a:rPr lang="sl-SI" sz="2000" dirty="0"/>
              <a:t>sama od sebe v </a:t>
            </a:r>
            <a:r>
              <a:rPr lang="sl-SI" sz="2000" dirty="0" smtClean="0"/>
              <a:t>1-2 tednih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 smtClean="0"/>
              <a:t>pri </a:t>
            </a:r>
            <a:r>
              <a:rPr lang="sl-SI" sz="2000" dirty="0"/>
              <a:t>zdravljenju lahko uporabljamo tople </a:t>
            </a:r>
            <a:r>
              <a:rPr lang="sl-SI" sz="2000" dirty="0" smtClean="0"/>
              <a:t>obkladke, v težjih primerih je potrebno obiskati zdravnika</a:t>
            </a:r>
            <a:endParaRPr lang="sl-SI" sz="2000" dirty="0">
              <a:solidFill>
                <a:schemeClr val="tx1"/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10598988" y="393561"/>
            <a:ext cx="3994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  <a:endParaRPr lang="sl-SI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8456" y="4856480"/>
            <a:ext cx="1290119" cy="1930400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827690" y="6101255"/>
            <a:ext cx="7378261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2000" b="1" dirty="0" smtClean="0">
                <a:solidFill>
                  <a:schemeClr val="tx2"/>
                </a:solidFill>
              </a:rPr>
              <a:t>Vse naštete bolezni se lahko pojavijo tudi pri odraslih! </a:t>
            </a:r>
            <a:endParaRPr lang="sl-SI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43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0560" y="762000"/>
            <a:ext cx="9245807" cy="9186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l-SI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Najpogostejše očesne bolezni odraslih</a:t>
            </a:r>
            <a:endParaRPr lang="sl-SI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10598988" y="393561"/>
            <a:ext cx="3994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endParaRPr lang="sl-SI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0" y="4419600"/>
            <a:ext cx="1619250" cy="2438400"/>
          </a:xfrm>
          <a:prstGeom prst="rect">
            <a:avLst/>
          </a:prstGeom>
        </p:spPr>
      </p:pic>
      <p:sp>
        <p:nvSpPr>
          <p:cNvPr id="10" name="Označba mesta vsebine 2"/>
          <p:cNvSpPr>
            <a:spLocks noGrp="1"/>
          </p:cNvSpPr>
          <p:nvPr>
            <p:ph idx="1"/>
          </p:nvPr>
        </p:nvSpPr>
        <p:spPr>
          <a:xfrm>
            <a:off x="562626" y="2596388"/>
            <a:ext cx="9353741" cy="395418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l-SI" sz="2800" b="1" dirty="0" smtClean="0">
                <a:solidFill>
                  <a:schemeClr val="accent1">
                    <a:lumMod val="75000"/>
                  </a:schemeClr>
                </a:solidFill>
              </a:rPr>
              <a:t>Starostna degeneracija rumene pege</a:t>
            </a:r>
            <a:r>
              <a:rPr lang="sl-SI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sl-SI" sz="2800" b="1" i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 smtClean="0"/>
              <a:t>najpogostejši </a:t>
            </a:r>
            <a:r>
              <a:rPr lang="sl-SI" sz="2000" dirty="0"/>
              <a:t>vzrok slepote v razvitem svetu pri </a:t>
            </a:r>
            <a:r>
              <a:rPr lang="sl-SI" sz="2000" dirty="0" smtClean="0"/>
              <a:t>ljudeh &gt; 60 let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>
                <a:solidFill>
                  <a:schemeClr val="tx1"/>
                </a:solidFill>
              </a:rPr>
              <a:t>r</a:t>
            </a:r>
            <a:r>
              <a:rPr lang="sl-SI" sz="2000" dirty="0" smtClean="0">
                <a:solidFill>
                  <a:schemeClr val="tx1"/>
                </a:solidFill>
              </a:rPr>
              <a:t>umena pega je del mrežnice, ki skrbi za jasen in natančen vid – pri bolezni pride do njenega postopnega propadanja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>
                <a:solidFill>
                  <a:schemeClr val="tx1"/>
                </a:solidFill>
              </a:rPr>
              <a:t>d</a:t>
            </a:r>
            <a:r>
              <a:rPr lang="sl-SI" sz="2000" dirty="0" smtClean="0">
                <a:solidFill>
                  <a:schemeClr val="tx1"/>
                </a:solidFill>
              </a:rPr>
              <a:t>ejavniki tveganja: starost, kajenje, dednost, modra svetloba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>
                <a:solidFill>
                  <a:schemeClr val="tx1"/>
                </a:solidFill>
              </a:rPr>
              <a:t>p</a:t>
            </a:r>
            <a:r>
              <a:rPr lang="sl-SI" sz="2000" dirty="0" smtClean="0">
                <a:solidFill>
                  <a:schemeClr val="tx1"/>
                </a:solidFill>
              </a:rPr>
              <a:t>rehranska dopolnila lahko upočasnijo njeno napredovanje (</a:t>
            </a:r>
            <a:r>
              <a:rPr lang="sl-SI" sz="2000" dirty="0" err="1" smtClean="0">
                <a:solidFill>
                  <a:schemeClr val="tx1"/>
                </a:solidFill>
              </a:rPr>
              <a:t>lutein</a:t>
            </a:r>
            <a:r>
              <a:rPr lang="sl-SI" sz="2000" dirty="0" smtClean="0">
                <a:solidFill>
                  <a:schemeClr val="tx1"/>
                </a:solidFill>
              </a:rPr>
              <a:t>, </a:t>
            </a:r>
            <a:r>
              <a:rPr lang="sl-SI" sz="2000" dirty="0" err="1" smtClean="0">
                <a:solidFill>
                  <a:schemeClr val="tx1"/>
                </a:solidFill>
              </a:rPr>
              <a:t>zeaksantin</a:t>
            </a:r>
            <a:r>
              <a:rPr lang="sl-SI" sz="2000" dirty="0" smtClean="0">
                <a:solidFill>
                  <a:schemeClr val="tx1"/>
                </a:solidFill>
              </a:rPr>
              <a:t>)</a:t>
            </a:r>
            <a:endParaRPr lang="sl-SI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10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0560" y="762000"/>
            <a:ext cx="9245807" cy="9186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l-SI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Najpogostejše očesne bolezni odraslih</a:t>
            </a:r>
            <a:endParaRPr lang="sl-SI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10598988" y="393561"/>
            <a:ext cx="3994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endParaRPr lang="sl-SI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0" y="4419600"/>
            <a:ext cx="1619250" cy="2438400"/>
          </a:xfrm>
          <a:prstGeom prst="rect">
            <a:avLst/>
          </a:prstGeom>
        </p:spPr>
      </p:pic>
      <p:sp>
        <p:nvSpPr>
          <p:cNvPr id="10" name="Označba mesta vsebine 2"/>
          <p:cNvSpPr>
            <a:spLocks noGrp="1"/>
          </p:cNvSpPr>
          <p:nvPr>
            <p:ph idx="1"/>
          </p:nvPr>
        </p:nvSpPr>
        <p:spPr>
          <a:xfrm>
            <a:off x="562626" y="2596388"/>
            <a:ext cx="9353741" cy="395418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l-SI" sz="2800" b="1" dirty="0" smtClean="0">
                <a:solidFill>
                  <a:schemeClr val="accent1">
                    <a:lumMod val="75000"/>
                  </a:schemeClr>
                </a:solidFill>
              </a:rPr>
              <a:t>Siva mrena (katarakta)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o</a:t>
            </a:r>
            <a:r>
              <a:rPr lang="sl-SI" sz="2000" dirty="0" smtClean="0"/>
              <a:t>česna leča postane motna: ljudje vidijo megleno, pri vožnji ponoči jih moti bleščanje luči, vid se jim postopno slabša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n</a:t>
            </a:r>
            <a:r>
              <a:rPr lang="sl-SI" sz="2000" dirty="0" smtClean="0"/>
              <a:t>ajpogostejši vzrok za nastanek so starostne spremembe v očesni leči (lahko tudi poškodba očesa, vnetja, sladkorna bolezen, zdravila, idr.)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e</a:t>
            </a:r>
            <a:r>
              <a:rPr lang="sl-SI" sz="2000" dirty="0" smtClean="0"/>
              <a:t>dino učinkovito zdravljenje je operacija, kjer zdravnik odstrani motno lečo in jo nadomesti z umetno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sl-SI" sz="2000" dirty="0" smtClean="0"/>
          </a:p>
          <a:p>
            <a:pPr>
              <a:lnSpc>
                <a:spcPct val="150000"/>
              </a:lnSpc>
              <a:buFontTx/>
              <a:buChar char="-"/>
            </a:pPr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213424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0560" y="762000"/>
            <a:ext cx="9245807" cy="9186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l-SI" sz="3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Najpogostejše očesne bolezni odraslih</a:t>
            </a:r>
            <a:endParaRPr lang="sl-SI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10598988" y="393561"/>
            <a:ext cx="3994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endParaRPr lang="sl-SI" sz="3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0" y="4419600"/>
            <a:ext cx="1619250" cy="2438400"/>
          </a:xfrm>
          <a:prstGeom prst="rect">
            <a:avLst/>
          </a:prstGeom>
        </p:spPr>
      </p:pic>
      <p:sp>
        <p:nvSpPr>
          <p:cNvPr id="10" name="Označba mesta vsebine 2"/>
          <p:cNvSpPr>
            <a:spLocks noGrp="1"/>
          </p:cNvSpPr>
          <p:nvPr>
            <p:ph idx="1"/>
          </p:nvPr>
        </p:nvSpPr>
        <p:spPr>
          <a:xfrm>
            <a:off x="562626" y="2596388"/>
            <a:ext cx="9353741" cy="395418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l-SI" sz="2800" b="1" dirty="0" smtClean="0">
                <a:solidFill>
                  <a:schemeClr val="accent1">
                    <a:lumMod val="75000"/>
                  </a:schemeClr>
                </a:solidFill>
              </a:rPr>
              <a:t>Glavkom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p</a:t>
            </a:r>
            <a:r>
              <a:rPr lang="sl-SI" sz="2000" dirty="0" smtClean="0"/>
              <a:t>očasi napredujoča poškodba vidnega živca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 smtClean="0"/>
              <a:t>najpomembnejši </a:t>
            </a:r>
            <a:r>
              <a:rPr lang="sl-SI" sz="2000" dirty="0"/>
              <a:t>dejavnik </a:t>
            </a:r>
            <a:r>
              <a:rPr lang="sl-SI" sz="2000" dirty="0" smtClean="0"/>
              <a:t>tveganja: povišan </a:t>
            </a:r>
            <a:r>
              <a:rPr lang="sl-SI" sz="2000" dirty="0"/>
              <a:t>očes ni tlak</a:t>
            </a:r>
            <a:endParaRPr lang="sl-SI" sz="2000" dirty="0" smtClean="0"/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pogosto poteka brez bolečin in brez zgodnjih opozorilnih </a:t>
            </a:r>
            <a:r>
              <a:rPr lang="sl-SI" sz="2000" dirty="0" smtClean="0"/>
              <a:t>znakov</a:t>
            </a:r>
            <a:endParaRPr lang="sl-SI" sz="2000" dirty="0"/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n</a:t>
            </a:r>
            <a:r>
              <a:rPr lang="sl-SI" sz="2000" dirty="0" smtClean="0"/>
              <a:t>ezdravljena lahko </a:t>
            </a:r>
            <a:r>
              <a:rPr lang="sl-SI" sz="2000" dirty="0"/>
              <a:t>privede do trajnega in nepovrnljivega poslabšanja vida ali celo </a:t>
            </a:r>
            <a:r>
              <a:rPr lang="sl-SI" sz="2000" dirty="0" smtClean="0"/>
              <a:t>slepote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sl-SI" sz="2000" dirty="0"/>
              <a:t>z</a:t>
            </a:r>
            <a:r>
              <a:rPr lang="sl-SI" sz="2000" dirty="0" smtClean="0"/>
              <a:t>dravimo s kapljicami za nižanje očesnega tlaka in kirurškimi posegi</a:t>
            </a:r>
            <a:endParaRPr lang="sl-SI" sz="2000" dirty="0"/>
          </a:p>
          <a:p>
            <a:pPr>
              <a:lnSpc>
                <a:spcPct val="150000"/>
              </a:lnSpc>
              <a:buFontTx/>
              <a:buChar char="-"/>
            </a:pPr>
            <a:endParaRPr lang="sl-SI" sz="2000" dirty="0" smtClean="0"/>
          </a:p>
          <a:p>
            <a:pPr>
              <a:lnSpc>
                <a:spcPct val="150000"/>
              </a:lnSpc>
              <a:buFontTx/>
              <a:buChar char="-"/>
            </a:pPr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395639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elektrena sejna soba">
  <a:themeElements>
    <a:clrScheme name="Naelektrena sejna soba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Naelektrena sejna soba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aelektrena sejna soba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16433</TotalTime>
  <Words>579</Words>
  <Application>Microsoft Office PowerPoint</Application>
  <PresentationFormat>Širokozaslonsko</PresentationFormat>
  <Paragraphs>69</Paragraphs>
  <Slides>13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Wingdings 2</vt:lpstr>
      <vt:lpstr>Wingdings 3</vt:lpstr>
      <vt:lpstr>Naelektrena sejna soba</vt:lpstr>
      <vt:lpstr>ZDRAVE OČI</vt:lpstr>
      <vt:lpstr>KAZALO</vt:lpstr>
      <vt:lpstr>Zgradba očesa</vt:lpstr>
      <vt:lpstr>Najpogostejše vnetne očesne bolezni otrok</vt:lpstr>
      <vt:lpstr>Najpogostejše vnetne očesne bolezni otrok</vt:lpstr>
      <vt:lpstr>Najpogostejše vnetne očesne bolezni otrok</vt:lpstr>
      <vt:lpstr>Najpogostejše očesne bolezni odraslih</vt:lpstr>
      <vt:lpstr>Najpogostejše očesne bolezni odraslih</vt:lpstr>
      <vt:lpstr>Najpogostejše očesne bolezni odraslih</vt:lpstr>
      <vt:lpstr>Sindrom suhega očesa</vt:lpstr>
      <vt:lpstr>Pravilna uporaba zdravil za oči</vt:lpstr>
      <vt:lpstr>Preventivni ukrepi za zdravje oči</vt:lpstr>
      <vt:lpstr>… več o skrbi za zdrave oči: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Patricija Dolinar</dc:creator>
  <cp:lastModifiedBy>Patricija Dolinar</cp:lastModifiedBy>
  <cp:revision>350</cp:revision>
  <dcterms:created xsi:type="dcterms:W3CDTF">2021-08-22T16:13:08Z</dcterms:created>
  <dcterms:modified xsi:type="dcterms:W3CDTF">2026-08-25T14:18:53Z</dcterms:modified>
</cp:coreProperties>
</file>